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82"/>
  </p:notesMasterIdLst>
  <p:sldIdLst>
    <p:sldId id="256" r:id="rId2"/>
    <p:sldId id="455" r:id="rId3"/>
    <p:sldId id="594" r:id="rId4"/>
    <p:sldId id="595" r:id="rId5"/>
    <p:sldId id="596" r:id="rId6"/>
    <p:sldId id="597" r:id="rId7"/>
    <p:sldId id="598" r:id="rId8"/>
    <p:sldId id="599" r:id="rId9"/>
    <p:sldId id="600" r:id="rId10"/>
    <p:sldId id="601" r:id="rId11"/>
    <p:sldId id="602" r:id="rId12"/>
    <p:sldId id="603" r:id="rId13"/>
    <p:sldId id="257" r:id="rId14"/>
    <p:sldId id="568" r:id="rId15"/>
    <p:sldId id="587" r:id="rId16"/>
    <p:sldId id="624" r:id="rId17"/>
    <p:sldId id="585" r:id="rId18"/>
    <p:sldId id="284" r:id="rId19"/>
    <p:sldId id="590" r:id="rId20"/>
    <p:sldId id="334" r:id="rId21"/>
    <p:sldId id="454" r:id="rId22"/>
    <p:sldId id="579" r:id="rId23"/>
    <p:sldId id="356" r:id="rId24"/>
    <p:sldId id="661" r:id="rId25"/>
    <p:sldId id="660" r:id="rId26"/>
    <p:sldId id="633" r:id="rId27"/>
    <p:sldId id="589" r:id="rId28"/>
    <p:sldId id="658" r:id="rId29"/>
    <p:sldId id="632" r:id="rId30"/>
    <p:sldId id="659" r:id="rId31"/>
    <p:sldId id="335" r:id="rId32"/>
    <p:sldId id="337" r:id="rId33"/>
    <p:sldId id="456" r:id="rId34"/>
    <p:sldId id="476" r:id="rId35"/>
    <p:sldId id="457" r:id="rId36"/>
    <p:sldId id="458" r:id="rId37"/>
    <p:sldId id="459" r:id="rId38"/>
    <p:sldId id="460" r:id="rId39"/>
    <p:sldId id="662" r:id="rId40"/>
    <p:sldId id="350" r:id="rId41"/>
    <p:sldId id="668" r:id="rId42"/>
    <p:sldId id="623" r:id="rId43"/>
    <p:sldId id="461" r:id="rId44"/>
    <p:sldId id="577" r:id="rId45"/>
    <p:sldId id="259" r:id="rId46"/>
    <p:sldId id="652" r:id="rId47"/>
    <p:sldId id="663" r:id="rId48"/>
    <p:sldId id="669" r:id="rId49"/>
    <p:sldId id="477" r:id="rId50"/>
    <p:sldId id="478" r:id="rId51"/>
    <p:sldId id="480" r:id="rId52"/>
    <p:sldId id="479" r:id="rId53"/>
    <p:sldId id="318" r:id="rId54"/>
    <p:sldId id="580" r:id="rId55"/>
    <p:sldId id="650" r:id="rId56"/>
    <p:sldId id="651" r:id="rId57"/>
    <p:sldId id="475" r:id="rId58"/>
    <p:sldId id="470" r:id="rId59"/>
    <p:sldId id="584" r:id="rId60"/>
    <p:sldId id="664" r:id="rId61"/>
    <p:sldId id="472" r:id="rId62"/>
    <p:sldId id="574" r:id="rId63"/>
    <p:sldId id="575" r:id="rId64"/>
    <p:sldId id="616" r:id="rId65"/>
    <p:sldId id="615" r:id="rId66"/>
    <p:sldId id="654" r:id="rId67"/>
    <p:sldId id="576" r:id="rId68"/>
    <p:sldId id="653" r:id="rId69"/>
    <p:sldId id="466" r:id="rId70"/>
    <p:sldId id="467" r:id="rId71"/>
    <p:sldId id="573" r:id="rId72"/>
    <p:sldId id="473" r:id="rId73"/>
    <p:sldId id="670" r:id="rId74"/>
    <p:sldId id="671" r:id="rId75"/>
    <p:sldId id="672" r:id="rId76"/>
    <p:sldId id="673" r:id="rId77"/>
    <p:sldId id="312" r:id="rId78"/>
    <p:sldId id="578" r:id="rId79"/>
    <p:sldId id="665" r:id="rId80"/>
    <p:sldId id="338" r:id="rId81"/>
    <p:sldId id="346" r:id="rId82"/>
    <p:sldId id="265" r:id="rId83"/>
    <p:sldId id="351" r:id="rId84"/>
    <p:sldId id="620" r:id="rId85"/>
    <p:sldId id="347" r:id="rId86"/>
    <p:sldId id="581" r:id="rId87"/>
    <p:sldId id="348" r:id="rId88"/>
    <p:sldId id="569" r:id="rId89"/>
    <p:sldId id="666" r:id="rId90"/>
    <p:sldId id="336" r:id="rId91"/>
    <p:sldId id="619" r:id="rId92"/>
    <p:sldId id="282" r:id="rId93"/>
    <p:sldId id="352" r:id="rId94"/>
    <p:sldId id="301" r:id="rId95"/>
    <p:sldId id="583" r:id="rId96"/>
    <p:sldId id="353" r:id="rId97"/>
    <p:sldId id="667" r:id="rId98"/>
    <p:sldId id="304" r:id="rId99"/>
    <p:sldId id="453" r:id="rId100"/>
    <p:sldId id="657" r:id="rId101"/>
    <p:sldId id="285" r:id="rId102"/>
    <p:sldId id="636" r:id="rId103"/>
    <p:sldId id="635" r:id="rId104"/>
    <p:sldId id="634" r:id="rId105"/>
    <p:sldId id="444" r:id="rId106"/>
    <p:sldId id="445" r:id="rId107"/>
    <p:sldId id="637" r:id="rId108"/>
    <p:sldId id="446" r:id="rId109"/>
    <p:sldId id="450" r:id="rId110"/>
    <p:sldId id="448" r:id="rId111"/>
    <p:sldId id="639" r:id="rId112"/>
    <p:sldId id="638" r:id="rId113"/>
    <p:sldId id="655" r:id="rId114"/>
    <p:sldId id="656" r:id="rId115"/>
    <p:sldId id="359" r:id="rId116"/>
    <p:sldId id="489" r:id="rId117"/>
    <p:sldId id="492" r:id="rId118"/>
    <p:sldId id="493" r:id="rId119"/>
    <p:sldId id="494" r:id="rId120"/>
    <p:sldId id="495" r:id="rId121"/>
    <p:sldId id="496" r:id="rId122"/>
    <p:sldId id="497" r:id="rId123"/>
    <p:sldId id="498" r:id="rId124"/>
    <p:sldId id="499" r:id="rId125"/>
    <p:sldId id="500" r:id="rId126"/>
    <p:sldId id="501" r:id="rId127"/>
    <p:sldId id="503" r:id="rId128"/>
    <p:sldId id="504" r:id="rId129"/>
    <p:sldId id="506" r:id="rId130"/>
    <p:sldId id="507" r:id="rId131"/>
    <p:sldId id="505" r:id="rId132"/>
    <p:sldId id="508" r:id="rId133"/>
    <p:sldId id="509" r:id="rId134"/>
    <p:sldId id="510" r:id="rId135"/>
    <p:sldId id="591" r:id="rId136"/>
    <p:sldId id="592" r:id="rId137"/>
    <p:sldId id="512" r:id="rId138"/>
    <p:sldId id="513" r:id="rId139"/>
    <p:sldId id="514" r:id="rId140"/>
    <p:sldId id="643" r:id="rId141"/>
    <p:sldId id="268" r:id="rId142"/>
    <p:sldId id="526" r:id="rId143"/>
    <p:sldId id="527" r:id="rId144"/>
    <p:sldId id="528" r:id="rId145"/>
    <p:sldId id="529" r:id="rId146"/>
    <p:sldId id="530" r:id="rId147"/>
    <p:sldId id="531" r:id="rId148"/>
    <p:sldId id="396" r:id="rId149"/>
    <p:sldId id="269" r:id="rId150"/>
    <p:sldId id="439" r:id="rId151"/>
    <p:sldId id="441" r:id="rId152"/>
    <p:sldId id="440" r:id="rId153"/>
    <p:sldId id="442" r:id="rId154"/>
    <p:sldId id="270" r:id="rId155"/>
    <p:sldId id="559" r:id="rId156"/>
    <p:sldId id="560" r:id="rId157"/>
    <p:sldId id="561" r:id="rId158"/>
    <p:sldId id="562" r:id="rId159"/>
    <p:sldId id="563" r:id="rId160"/>
    <p:sldId id="564" r:id="rId161"/>
    <p:sldId id="565" r:id="rId162"/>
    <p:sldId id="566" r:id="rId163"/>
    <p:sldId id="567" r:id="rId164"/>
    <p:sldId id="645" r:id="rId165"/>
    <p:sldId id="548" r:id="rId166"/>
    <p:sldId id="549" r:id="rId167"/>
    <p:sldId id="551" r:id="rId168"/>
    <p:sldId id="550" r:id="rId169"/>
    <p:sldId id="646" r:id="rId170"/>
    <p:sldId id="647" r:id="rId171"/>
    <p:sldId id="556" r:id="rId172"/>
    <p:sldId id="357" r:id="rId173"/>
    <p:sldId id="617" r:id="rId174"/>
    <p:sldId id="354" r:id="rId175"/>
    <p:sldId id="622" r:id="rId176"/>
    <p:sldId id="288" r:id="rId177"/>
    <p:sldId id="289" r:id="rId178"/>
    <p:sldId id="570" r:id="rId179"/>
    <p:sldId id="572" r:id="rId180"/>
    <p:sldId id="471" r:id="rId181"/>
  </p:sldIdLst>
  <p:sldSz cx="9144000" cy="6858000" type="screen4x3"/>
  <p:notesSz cx="7010400" cy="92964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165" autoAdjust="0"/>
  </p:normalViewPr>
  <p:slideViewPr>
    <p:cSldViewPr>
      <p:cViewPr>
        <p:scale>
          <a:sx n="66" d="100"/>
          <a:sy n="66" d="100"/>
        </p:scale>
        <p:origin x="-1530" y="-90"/>
      </p:cViewPr>
      <p:guideLst>
        <p:guide orient="horz" pos="2160"/>
        <p:guide pos="2880"/>
      </p:guideLst>
    </p:cSldViewPr>
  </p:slideViewPr>
  <p:outlineViewPr>
    <p:cViewPr>
      <p:scale>
        <a:sx n="33" d="100"/>
        <a:sy n="33" d="100"/>
      </p:scale>
      <p:origin x="48" y="18312"/>
    </p:cViewPr>
  </p:outlineViewPr>
  <p:notesTextViewPr>
    <p:cViewPr>
      <p:scale>
        <a:sx n="1" d="1"/>
        <a:sy n="1" d="1"/>
      </p:scale>
      <p:origin x="0" y="0"/>
    </p:cViewPr>
  </p:notesTextViewPr>
  <p:sorterViewPr>
    <p:cViewPr>
      <p:scale>
        <a:sx n="100" d="100"/>
        <a:sy n="100" d="100"/>
      </p:scale>
      <p:origin x="0" y="40944"/>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E92EFE-A633-4241-A25A-62B5F4A79136}" type="datetimeFigureOut">
              <a:rPr lang="en-US" smtClean="0"/>
              <a:t>1/31/2019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A85539-282F-4893-B11F-7A2659D16A7A}" type="slidenum">
              <a:rPr lang="en-US" smtClean="0"/>
              <a:t>‹#›</a:t>
            </a:fld>
            <a:endParaRPr lang="en-US"/>
          </a:p>
        </p:txBody>
      </p:sp>
    </p:spTree>
    <p:extLst>
      <p:ext uri="{BB962C8B-B14F-4D97-AF65-F5344CB8AC3E}">
        <p14:creationId xmlns:p14="http://schemas.microsoft.com/office/powerpoint/2010/main" val="29102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a:t>
            </a:fld>
            <a:endParaRPr lang="en-US"/>
          </a:p>
        </p:txBody>
      </p:sp>
    </p:spTree>
    <p:extLst>
      <p:ext uri="{BB962C8B-B14F-4D97-AF65-F5344CB8AC3E}">
        <p14:creationId xmlns:p14="http://schemas.microsoft.com/office/powerpoint/2010/main" val="68899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10</a:t>
            </a:fld>
            <a:endParaRPr lang="en-US"/>
          </a:p>
        </p:txBody>
      </p:sp>
    </p:spTree>
    <p:extLst>
      <p:ext uri="{BB962C8B-B14F-4D97-AF65-F5344CB8AC3E}">
        <p14:creationId xmlns:p14="http://schemas.microsoft.com/office/powerpoint/2010/main" val="36481298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100</a:t>
            </a:fld>
            <a:endParaRPr lang="en-US"/>
          </a:p>
        </p:txBody>
      </p:sp>
    </p:spTree>
    <p:extLst>
      <p:ext uri="{BB962C8B-B14F-4D97-AF65-F5344CB8AC3E}">
        <p14:creationId xmlns:p14="http://schemas.microsoft.com/office/powerpoint/2010/main" val="38307806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101</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102</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103</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104</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105</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106</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107</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108</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109</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11</a:t>
            </a:fld>
            <a:endParaRPr lang="en-US"/>
          </a:p>
        </p:txBody>
      </p:sp>
    </p:spTree>
    <p:extLst>
      <p:ext uri="{BB962C8B-B14F-4D97-AF65-F5344CB8AC3E}">
        <p14:creationId xmlns:p14="http://schemas.microsoft.com/office/powerpoint/2010/main" val="37008536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110</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111</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112</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113</a:t>
            </a:fld>
            <a:endParaRPr lang="en-US"/>
          </a:p>
        </p:txBody>
      </p:sp>
    </p:spTree>
    <p:extLst>
      <p:ext uri="{BB962C8B-B14F-4D97-AF65-F5344CB8AC3E}">
        <p14:creationId xmlns:p14="http://schemas.microsoft.com/office/powerpoint/2010/main" val="27028249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114</a:t>
            </a:fld>
            <a:endParaRPr lang="en-US"/>
          </a:p>
        </p:txBody>
      </p:sp>
    </p:spTree>
    <p:extLst>
      <p:ext uri="{BB962C8B-B14F-4D97-AF65-F5344CB8AC3E}">
        <p14:creationId xmlns:p14="http://schemas.microsoft.com/office/powerpoint/2010/main" val="11858762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115</a:t>
            </a:fld>
            <a:endParaRPr lang="en-US"/>
          </a:p>
        </p:txBody>
      </p:sp>
    </p:spTree>
    <p:extLst>
      <p:ext uri="{BB962C8B-B14F-4D97-AF65-F5344CB8AC3E}">
        <p14:creationId xmlns:p14="http://schemas.microsoft.com/office/powerpoint/2010/main" val="17353841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a:t>
            </a:r>
            <a:r>
              <a:rPr lang="en-US" baseline="0" dirty="0" smtClean="0"/>
              <a:t> are suppose to bill minutes only in box 24G; bill should state 30 units.   In this case the quantity 5 represents the combination of the base units (3) and the time units (2) from the time narrative.</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QX Surgical Anesthesia: CRNA was medically directed by a physician (2, 3, or 4 concurrent procedures): pay 50% of the maximum allowable payment under this chapter.</a:t>
            </a:r>
          </a:p>
          <a:p>
            <a:endParaRPr lang="en-US" baseline="0" dirty="0" smtClean="0"/>
          </a:p>
          <a:p>
            <a:endParaRPr lang="en-US" sz="1200" baseline="0" dirty="0" smtClean="0"/>
          </a:p>
        </p:txBody>
      </p:sp>
      <p:sp>
        <p:nvSpPr>
          <p:cNvPr id="4" name="Slide Number Placeholder 3"/>
          <p:cNvSpPr>
            <a:spLocks noGrp="1"/>
          </p:cNvSpPr>
          <p:nvPr>
            <p:ph type="sldNum" sz="quarter" idx="10"/>
          </p:nvPr>
        </p:nvSpPr>
        <p:spPr/>
        <p:txBody>
          <a:bodyPr/>
          <a:lstStyle/>
          <a:p>
            <a:fld id="{C2D2BDB7-43C1-445A-96F1-FE1E5FE03328}" type="slidenum">
              <a:rPr lang="en-US" smtClean="0"/>
              <a:t>116</a:t>
            </a:fld>
            <a:endParaRPr lang="en-US"/>
          </a:p>
        </p:txBody>
      </p:sp>
    </p:spTree>
    <p:extLst>
      <p:ext uri="{BB962C8B-B14F-4D97-AF65-F5344CB8AC3E}">
        <p14:creationId xmlns:p14="http://schemas.microsoft.com/office/powerpoint/2010/main" val="3861803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117</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118</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119</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a:t>
            </a:fld>
            <a:endParaRPr lang="en-US"/>
          </a:p>
        </p:txBody>
      </p:sp>
    </p:spTree>
    <p:extLst>
      <p:ext uri="{BB962C8B-B14F-4D97-AF65-F5344CB8AC3E}">
        <p14:creationId xmlns:p14="http://schemas.microsoft.com/office/powerpoint/2010/main" val="13123696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120</a:t>
            </a:fld>
            <a:endParaRPr lang="en-US"/>
          </a:p>
        </p:txBody>
      </p:sp>
    </p:spTree>
    <p:extLst>
      <p:ext uri="{BB962C8B-B14F-4D97-AF65-F5344CB8AC3E}">
        <p14:creationId xmlns:p14="http://schemas.microsoft.com/office/powerpoint/2010/main" val="28101821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121</a:t>
            </a:fld>
            <a:endParaRPr lang="en-US"/>
          </a:p>
        </p:txBody>
      </p:sp>
    </p:spTree>
    <p:extLst>
      <p:ext uri="{BB962C8B-B14F-4D97-AF65-F5344CB8AC3E}">
        <p14:creationId xmlns:p14="http://schemas.microsoft.com/office/powerpoint/2010/main" val="12779978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122</a:t>
            </a:fld>
            <a:endParaRPr lang="en-US"/>
          </a:p>
        </p:txBody>
      </p:sp>
    </p:spTree>
    <p:extLst>
      <p:ext uri="{BB962C8B-B14F-4D97-AF65-F5344CB8AC3E}">
        <p14:creationId xmlns:p14="http://schemas.microsoft.com/office/powerpoint/2010/main" val="24988867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123</a:t>
            </a:fld>
            <a:endParaRPr lang="en-US"/>
          </a:p>
        </p:txBody>
      </p:sp>
    </p:spTree>
    <p:extLst>
      <p:ext uri="{BB962C8B-B14F-4D97-AF65-F5344CB8AC3E}">
        <p14:creationId xmlns:p14="http://schemas.microsoft.com/office/powerpoint/2010/main" val="14941720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124</a:t>
            </a:fld>
            <a:endParaRPr lang="en-US"/>
          </a:p>
        </p:txBody>
      </p:sp>
    </p:spTree>
    <p:extLst>
      <p:ext uri="{BB962C8B-B14F-4D97-AF65-F5344CB8AC3E}">
        <p14:creationId xmlns:p14="http://schemas.microsoft.com/office/powerpoint/2010/main" val="35534775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125</a:t>
            </a:fld>
            <a:endParaRPr lang="en-US"/>
          </a:p>
        </p:txBody>
      </p:sp>
    </p:spTree>
    <p:extLst>
      <p:ext uri="{BB962C8B-B14F-4D97-AF65-F5344CB8AC3E}">
        <p14:creationId xmlns:p14="http://schemas.microsoft.com/office/powerpoint/2010/main" val="233811630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126</a:t>
            </a:fld>
            <a:endParaRPr lang="en-US"/>
          </a:p>
        </p:txBody>
      </p:sp>
    </p:spTree>
    <p:extLst>
      <p:ext uri="{BB962C8B-B14F-4D97-AF65-F5344CB8AC3E}">
        <p14:creationId xmlns:p14="http://schemas.microsoft.com/office/powerpoint/2010/main" val="23381163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127</a:t>
            </a:fld>
            <a:endParaRPr lang="en-US"/>
          </a:p>
        </p:txBody>
      </p:sp>
    </p:spTree>
    <p:extLst>
      <p:ext uri="{BB962C8B-B14F-4D97-AF65-F5344CB8AC3E}">
        <p14:creationId xmlns:p14="http://schemas.microsoft.com/office/powerpoint/2010/main" val="191549147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128</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129</a:t>
            </a:fld>
            <a:endParaRPr lang="en-US"/>
          </a:p>
        </p:txBody>
      </p:sp>
    </p:spTree>
    <p:extLst>
      <p:ext uri="{BB962C8B-B14F-4D97-AF65-F5344CB8AC3E}">
        <p14:creationId xmlns:p14="http://schemas.microsoft.com/office/powerpoint/2010/main" val="172385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13</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130</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131</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132</a:t>
            </a:fld>
            <a:endParaRPr lang="en-US"/>
          </a:p>
        </p:txBody>
      </p:sp>
    </p:spTree>
    <p:extLst>
      <p:ext uri="{BB962C8B-B14F-4D97-AF65-F5344CB8AC3E}">
        <p14:creationId xmlns:p14="http://schemas.microsoft.com/office/powerpoint/2010/main" val="10521363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133</a:t>
            </a:fld>
            <a:endParaRPr lang="en-US"/>
          </a:p>
        </p:txBody>
      </p:sp>
    </p:spTree>
    <p:extLst>
      <p:ext uri="{BB962C8B-B14F-4D97-AF65-F5344CB8AC3E}">
        <p14:creationId xmlns:p14="http://schemas.microsoft.com/office/powerpoint/2010/main" val="14531822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134</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135</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136</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137</a:t>
            </a:fld>
            <a:endParaRPr lang="en-US"/>
          </a:p>
        </p:txBody>
      </p:sp>
    </p:spTree>
    <p:extLst>
      <p:ext uri="{BB962C8B-B14F-4D97-AF65-F5344CB8AC3E}">
        <p14:creationId xmlns:p14="http://schemas.microsoft.com/office/powerpoint/2010/main" val="6557258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138</a:t>
            </a:fld>
            <a:endParaRPr lang="en-US"/>
          </a:p>
        </p:txBody>
      </p:sp>
    </p:spTree>
    <p:extLst>
      <p:ext uri="{BB962C8B-B14F-4D97-AF65-F5344CB8AC3E}">
        <p14:creationId xmlns:p14="http://schemas.microsoft.com/office/powerpoint/2010/main" val="19531547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139</a:t>
            </a:fld>
            <a:endParaRPr lang="en-US"/>
          </a:p>
        </p:txBody>
      </p:sp>
    </p:spTree>
    <p:extLst>
      <p:ext uri="{BB962C8B-B14F-4D97-AF65-F5344CB8AC3E}">
        <p14:creationId xmlns:p14="http://schemas.microsoft.com/office/powerpoint/2010/main" val="195315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14</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140</a:t>
            </a:fld>
            <a:endParaRPr lang="en-US"/>
          </a:p>
        </p:txBody>
      </p:sp>
    </p:spTree>
    <p:extLst>
      <p:ext uri="{BB962C8B-B14F-4D97-AF65-F5344CB8AC3E}">
        <p14:creationId xmlns:p14="http://schemas.microsoft.com/office/powerpoint/2010/main" val="32514993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141</a:t>
            </a:fld>
            <a:endParaRPr lang="en-US"/>
          </a:p>
        </p:txBody>
      </p:sp>
    </p:spTree>
    <p:extLst>
      <p:ext uri="{BB962C8B-B14F-4D97-AF65-F5344CB8AC3E}">
        <p14:creationId xmlns:p14="http://schemas.microsoft.com/office/powerpoint/2010/main" val="299734110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142</a:t>
            </a:fld>
            <a:endParaRPr lang="en-US"/>
          </a:p>
        </p:txBody>
      </p:sp>
    </p:spTree>
    <p:extLst>
      <p:ext uri="{BB962C8B-B14F-4D97-AF65-F5344CB8AC3E}">
        <p14:creationId xmlns:p14="http://schemas.microsoft.com/office/powerpoint/2010/main" val="21556055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143</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144</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145</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146</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147</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148</a:t>
            </a:fld>
            <a:endParaRPr lang="en-US"/>
          </a:p>
        </p:txBody>
      </p:sp>
    </p:spTree>
    <p:extLst>
      <p:ext uri="{BB962C8B-B14F-4D97-AF65-F5344CB8AC3E}">
        <p14:creationId xmlns:p14="http://schemas.microsoft.com/office/powerpoint/2010/main" val="273060630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149</a:t>
            </a:fld>
            <a:endParaRPr lang="en-US"/>
          </a:p>
        </p:txBody>
      </p:sp>
    </p:spTree>
    <p:extLst>
      <p:ext uri="{BB962C8B-B14F-4D97-AF65-F5344CB8AC3E}">
        <p14:creationId xmlns:p14="http://schemas.microsoft.com/office/powerpoint/2010/main" val="306085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15</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150</a:t>
            </a:fld>
            <a:endParaRPr lang="en-US"/>
          </a:p>
        </p:txBody>
      </p:sp>
    </p:spTree>
    <p:extLst>
      <p:ext uri="{BB962C8B-B14F-4D97-AF65-F5344CB8AC3E}">
        <p14:creationId xmlns:p14="http://schemas.microsoft.com/office/powerpoint/2010/main" val="360448814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151</a:t>
            </a:fld>
            <a:endParaRPr lang="en-US"/>
          </a:p>
        </p:txBody>
      </p:sp>
    </p:spTree>
    <p:extLst>
      <p:ext uri="{BB962C8B-B14F-4D97-AF65-F5344CB8AC3E}">
        <p14:creationId xmlns:p14="http://schemas.microsoft.com/office/powerpoint/2010/main" val="9040768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152</a:t>
            </a:fld>
            <a:endParaRPr lang="en-US"/>
          </a:p>
        </p:txBody>
      </p:sp>
    </p:spTree>
    <p:extLst>
      <p:ext uri="{BB962C8B-B14F-4D97-AF65-F5344CB8AC3E}">
        <p14:creationId xmlns:p14="http://schemas.microsoft.com/office/powerpoint/2010/main" val="264449093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153</a:t>
            </a:fld>
            <a:endParaRPr lang="en-US"/>
          </a:p>
        </p:txBody>
      </p:sp>
    </p:spTree>
    <p:extLst>
      <p:ext uri="{BB962C8B-B14F-4D97-AF65-F5344CB8AC3E}">
        <p14:creationId xmlns:p14="http://schemas.microsoft.com/office/powerpoint/2010/main" val="20153439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154</a:t>
            </a:fld>
            <a:endParaRPr lang="en-US"/>
          </a:p>
        </p:txBody>
      </p:sp>
    </p:spTree>
    <p:extLst>
      <p:ext uri="{BB962C8B-B14F-4D97-AF65-F5344CB8AC3E}">
        <p14:creationId xmlns:p14="http://schemas.microsoft.com/office/powerpoint/2010/main" val="243798654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155</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156</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157</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158</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159</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16</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160</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161</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162</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163</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164</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165</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166</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167</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168</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169</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17</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170</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171</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172</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173</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174</a:t>
            </a:fld>
            <a:endParaRPr lang="en-US"/>
          </a:p>
        </p:txBody>
      </p:sp>
    </p:spTree>
    <p:extLst>
      <p:ext uri="{BB962C8B-B14F-4D97-AF65-F5344CB8AC3E}">
        <p14:creationId xmlns:p14="http://schemas.microsoft.com/office/powerpoint/2010/main" val="124127978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175</a:t>
            </a:fld>
            <a:endParaRPr lang="en-US"/>
          </a:p>
        </p:txBody>
      </p:sp>
    </p:spTree>
    <p:extLst>
      <p:ext uri="{BB962C8B-B14F-4D97-AF65-F5344CB8AC3E}">
        <p14:creationId xmlns:p14="http://schemas.microsoft.com/office/powerpoint/2010/main" val="44096303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176</a:t>
            </a:fld>
            <a:endParaRPr lang="en-US"/>
          </a:p>
        </p:txBody>
      </p:sp>
    </p:spTree>
    <p:extLst>
      <p:ext uri="{BB962C8B-B14F-4D97-AF65-F5344CB8AC3E}">
        <p14:creationId xmlns:p14="http://schemas.microsoft.com/office/powerpoint/2010/main" val="55815879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177</a:t>
            </a:fld>
            <a:endParaRPr lang="en-US"/>
          </a:p>
        </p:txBody>
      </p:sp>
    </p:spTree>
    <p:extLst>
      <p:ext uri="{BB962C8B-B14F-4D97-AF65-F5344CB8AC3E}">
        <p14:creationId xmlns:p14="http://schemas.microsoft.com/office/powerpoint/2010/main" val="120207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178</a:t>
            </a:fld>
            <a:endParaRPr lang="en-US"/>
          </a:p>
        </p:txBody>
      </p:sp>
    </p:spTree>
    <p:extLst>
      <p:ext uri="{BB962C8B-B14F-4D97-AF65-F5344CB8AC3E}">
        <p14:creationId xmlns:p14="http://schemas.microsoft.com/office/powerpoint/2010/main" val="9830808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179</a:t>
            </a:fld>
            <a:endParaRPr lang="en-US"/>
          </a:p>
        </p:txBody>
      </p:sp>
    </p:spTree>
    <p:extLst>
      <p:ext uri="{BB962C8B-B14F-4D97-AF65-F5344CB8AC3E}">
        <p14:creationId xmlns:p14="http://schemas.microsoft.com/office/powerpoint/2010/main" val="3790005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a:t>
            </a:fld>
            <a:endParaRPr lang="en-US"/>
          </a:p>
        </p:txBody>
      </p:sp>
    </p:spTree>
    <p:extLst>
      <p:ext uri="{BB962C8B-B14F-4D97-AF65-F5344CB8AC3E}">
        <p14:creationId xmlns:p14="http://schemas.microsoft.com/office/powerpoint/2010/main" val="386174283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180</a:t>
            </a:fld>
            <a:endParaRPr lang="en-US"/>
          </a:p>
        </p:txBody>
      </p:sp>
    </p:spTree>
    <p:extLst>
      <p:ext uri="{BB962C8B-B14F-4D97-AF65-F5344CB8AC3E}">
        <p14:creationId xmlns:p14="http://schemas.microsoft.com/office/powerpoint/2010/main" val="128290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19</a:t>
            </a:fld>
            <a:endParaRPr lang="en-US"/>
          </a:p>
        </p:txBody>
      </p:sp>
    </p:spTree>
    <p:extLst>
      <p:ext uri="{BB962C8B-B14F-4D97-AF65-F5344CB8AC3E}">
        <p14:creationId xmlns:p14="http://schemas.microsoft.com/office/powerpoint/2010/main" val="177439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a:t>
            </a:fld>
            <a:endParaRPr lang="en-US"/>
          </a:p>
        </p:txBody>
      </p:sp>
    </p:spTree>
    <p:extLst>
      <p:ext uri="{BB962C8B-B14F-4D97-AF65-F5344CB8AC3E}">
        <p14:creationId xmlns:p14="http://schemas.microsoft.com/office/powerpoint/2010/main" val="120008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20</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21</a:t>
            </a:fld>
            <a:endParaRPr lang="en-US"/>
          </a:p>
        </p:txBody>
      </p:sp>
    </p:spTree>
    <p:extLst>
      <p:ext uri="{BB962C8B-B14F-4D97-AF65-F5344CB8AC3E}">
        <p14:creationId xmlns:p14="http://schemas.microsoft.com/office/powerpoint/2010/main" val="1299807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22</a:t>
            </a:fld>
            <a:endParaRPr lang="en-US"/>
          </a:p>
        </p:txBody>
      </p:sp>
    </p:spTree>
    <p:extLst>
      <p:ext uri="{BB962C8B-B14F-4D97-AF65-F5344CB8AC3E}">
        <p14:creationId xmlns:p14="http://schemas.microsoft.com/office/powerpoint/2010/main" val="3732122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23</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24</a:t>
            </a:fld>
            <a:endParaRPr lang="en-US"/>
          </a:p>
        </p:txBody>
      </p:sp>
    </p:spTree>
    <p:extLst>
      <p:ext uri="{BB962C8B-B14F-4D97-AF65-F5344CB8AC3E}">
        <p14:creationId xmlns:p14="http://schemas.microsoft.com/office/powerpoint/2010/main" val="3482115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25</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26</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27</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29</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a:t>
            </a:fld>
            <a:endParaRPr lang="en-US"/>
          </a:p>
        </p:txBody>
      </p:sp>
    </p:spTree>
    <p:extLst>
      <p:ext uri="{BB962C8B-B14F-4D97-AF65-F5344CB8AC3E}">
        <p14:creationId xmlns:p14="http://schemas.microsoft.com/office/powerpoint/2010/main" val="841317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30</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31</a:t>
            </a:fld>
            <a:endParaRPr lang="en-US"/>
          </a:p>
        </p:txBody>
      </p:sp>
    </p:spTree>
    <p:extLst>
      <p:ext uri="{BB962C8B-B14F-4D97-AF65-F5344CB8AC3E}">
        <p14:creationId xmlns:p14="http://schemas.microsoft.com/office/powerpoint/2010/main" val="1385136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32</a:t>
            </a:fld>
            <a:endParaRPr lang="en-US"/>
          </a:p>
        </p:txBody>
      </p:sp>
    </p:spTree>
    <p:extLst>
      <p:ext uri="{BB962C8B-B14F-4D97-AF65-F5344CB8AC3E}">
        <p14:creationId xmlns:p14="http://schemas.microsoft.com/office/powerpoint/2010/main" val="3403097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33</a:t>
            </a:fld>
            <a:endParaRPr lang="en-US"/>
          </a:p>
        </p:txBody>
      </p:sp>
    </p:spTree>
    <p:extLst>
      <p:ext uri="{BB962C8B-B14F-4D97-AF65-F5344CB8AC3E}">
        <p14:creationId xmlns:p14="http://schemas.microsoft.com/office/powerpoint/2010/main" val="264044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34</a:t>
            </a:fld>
            <a:endParaRPr lang="en-US"/>
          </a:p>
        </p:txBody>
      </p:sp>
    </p:spTree>
    <p:extLst>
      <p:ext uri="{BB962C8B-B14F-4D97-AF65-F5344CB8AC3E}">
        <p14:creationId xmlns:p14="http://schemas.microsoft.com/office/powerpoint/2010/main" val="275318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35</a:t>
            </a:fld>
            <a:endParaRPr lang="en-US"/>
          </a:p>
        </p:txBody>
      </p:sp>
    </p:spTree>
    <p:extLst>
      <p:ext uri="{BB962C8B-B14F-4D97-AF65-F5344CB8AC3E}">
        <p14:creationId xmlns:p14="http://schemas.microsoft.com/office/powerpoint/2010/main" val="2596827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36</a:t>
            </a:fld>
            <a:endParaRPr lang="en-US"/>
          </a:p>
        </p:txBody>
      </p:sp>
    </p:spTree>
    <p:extLst>
      <p:ext uri="{BB962C8B-B14F-4D97-AF65-F5344CB8AC3E}">
        <p14:creationId xmlns:p14="http://schemas.microsoft.com/office/powerpoint/2010/main" val="724265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37</a:t>
            </a:fld>
            <a:endParaRPr lang="en-US"/>
          </a:p>
        </p:txBody>
      </p:sp>
    </p:spTree>
    <p:extLst>
      <p:ext uri="{BB962C8B-B14F-4D97-AF65-F5344CB8AC3E}">
        <p14:creationId xmlns:p14="http://schemas.microsoft.com/office/powerpoint/2010/main" val="2724792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38</a:t>
            </a:fld>
            <a:endParaRPr lang="en-US"/>
          </a:p>
        </p:txBody>
      </p:sp>
    </p:spTree>
    <p:extLst>
      <p:ext uri="{BB962C8B-B14F-4D97-AF65-F5344CB8AC3E}">
        <p14:creationId xmlns:p14="http://schemas.microsoft.com/office/powerpoint/2010/main" val="971340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39</a:t>
            </a:fld>
            <a:endParaRPr lang="en-US"/>
          </a:p>
        </p:txBody>
      </p:sp>
    </p:spTree>
    <p:extLst>
      <p:ext uri="{BB962C8B-B14F-4D97-AF65-F5344CB8AC3E}">
        <p14:creationId xmlns:p14="http://schemas.microsoft.com/office/powerpoint/2010/main" val="203124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a:t>
            </a:fld>
            <a:endParaRPr lang="en-US"/>
          </a:p>
        </p:txBody>
      </p:sp>
    </p:spTree>
    <p:extLst>
      <p:ext uri="{BB962C8B-B14F-4D97-AF65-F5344CB8AC3E}">
        <p14:creationId xmlns:p14="http://schemas.microsoft.com/office/powerpoint/2010/main" val="191897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40</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41</a:t>
            </a:fld>
            <a:endParaRPr lang="en-US"/>
          </a:p>
        </p:txBody>
      </p:sp>
    </p:spTree>
    <p:extLst>
      <p:ext uri="{BB962C8B-B14F-4D97-AF65-F5344CB8AC3E}">
        <p14:creationId xmlns:p14="http://schemas.microsoft.com/office/powerpoint/2010/main" val="1623082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 per instance for initial</a:t>
            </a:r>
          </a:p>
          <a:p>
            <a:r>
              <a:rPr lang="en-US" dirty="0" smtClean="0"/>
              <a:t>$100 per form</a:t>
            </a:r>
          </a:p>
          <a:p>
            <a:r>
              <a:rPr lang="en-US" dirty="0" smtClean="0"/>
              <a:t>$10,000</a:t>
            </a:r>
            <a:r>
              <a:rPr lang="en-US" baseline="0" dirty="0" smtClean="0"/>
              <a:t> willful violation</a:t>
            </a:r>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42</a:t>
            </a:fld>
            <a:endParaRPr lang="en-US"/>
          </a:p>
        </p:txBody>
      </p:sp>
    </p:spTree>
    <p:extLst>
      <p:ext uri="{BB962C8B-B14F-4D97-AF65-F5344CB8AC3E}">
        <p14:creationId xmlns:p14="http://schemas.microsoft.com/office/powerpoint/2010/main" val="1623082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43</a:t>
            </a:fld>
            <a:endParaRPr lang="en-US"/>
          </a:p>
        </p:txBody>
      </p:sp>
    </p:spTree>
    <p:extLst>
      <p:ext uri="{BB962C8B-B14F-4D97-AF65-F5344CB8AC3E}">
        <p14:creationId xmlns:p14="http://schemas.microsoft.com/office/powerpoint/2010/main" val="3855588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44</a:t>
            </a:fld>
            <a:endParaRPr lang="en-US"/>
          </a:p>
        </p:txBody>
      </p:sp>
    </p:spTree>
    <p:extLst>
      <p:ext uri="{BB962C8B-B14F-4D97-AF65-F5344CB8AC3E}">
        <p14:creationId xmlns:p14="http://schemas.microsoft.com/office/powerpoint/2010/main" val="994998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45</a:t>
            </a:fld>
            <a:endParaRPr lang="en-US"/>
          </a:p>
        </p:txBody>
      </p:sp>
    </p:spTree>
    <p:extLst>
      <p:ext uri="{BB962C8B-B14F-4D97-AF65-F5344CB8AC3E}">
        <p14:creationId xmlns:p14="http://schemas.microsoft.com/office/powerpoint/2010/main" val="1623082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46</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47</a:t>
            </a:fld>
            <a:endParaRPr lang="en-US"/>
          </a:p>
        </p:txBody>
      </p:sp>
    </p:spTree>
    <p:extLst>
      <p:ext uri="{BB962C8B-B14F-4D97-AF65-F5344CB8AC3E}">
        <p14:creationId xmlns:p14="http://schemas.microsoft.com/office/powerpoint/2010/main" val="2404757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48</a:t>
            </a:fld>
            <a:endParaRPr lang="en-US"/>
          </a:p>
        </p:txBody>
      </p:sp>
    </p:spTree>
    <p:extLst>
      <p:ext uri="{BB962C8B-B14F-4D97-AF65-F5344CB8AC3E}">
        <p14:creationId xmlns:p14="http://schemas.microsoft.com/office/powerpoint/2010/main" val="3907975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49</a:t>
            </a:fld>
            <a:endParaRPr lang="en-US"/>
          </a:p>
        </p:txBody>
      </p:sp>
    </p:spTree>
    <p:extLst>
      <p:ext uri="{BB962C8B-B14F-4D97-AF65-F5344CB8AC3E}">
        <p14:creationId xmlns:p14="http://schemas.microsoft.com/office/powerpoint/2010/main" val="98617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a:t>
            </a:fld>
            <a:endParaRPr lang="en-US"/>
          </a:p>
        </p:txBody>
      </p:sp>
    </p:spTree>
    <p:extLst>
      <p:ext uri="{BB962C8B-B14F-4D97-AF65-F5344CB8AC3E}">
        <p14:creationId xmlns:p14="http://schemas.microsoft.com/office/powerpoint/2010/main" val="3749742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50</a:t>
            </a:fld>
            <a:endParaRPr lang="en-US"/>
          </a:p>
        </p:txBody>
      </p:sp>
    </p:spTree>
    <p:extLst>
      <p:ext uri="{BB962C8B-B14F-4D97-AF65-F5344CB8AC3E}">
        <p14:creationId xmlns:p14="http://schemas.microsoft.com/office/powerpoint/2010/main" val="1326572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51</a:t>
            </a:fld>
            <a:endParaRPr lang="en-US"/>
          </a:p>
        </p:txBody>
      </p:sp>
    </p:spTree>
    <p:extLst>
      <p:ext uri="{BB962C8B-B14F-4D97-AF65-F5344CB8AC3E}">
        <p14:creationId xmlns:p14="http://schemas.microsoft.com/office/powerpoint/2010/main" val="3250740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52</a:t>
            </a:fld>
            <a:endParaRPr lang="en-US"/>
          </a:p>
        </p:txBody>
      </p:sp>
    </p:spTree>
    <p:extLst>
      <p:ext uri="{BB962C8B-B14F-4D97-AF65-F5344CB8AC3E}">
        <p14:creationId xmlns:p14="http://schemas.microsoft.com/office/powerpoint/2010/main" val="4273313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53</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54</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55</a:t>
            </a:fld>
            <a:endParaRPr lang="en-US"/>
          </a:p>
        </p:txBody>
      </p:sp>
    </p:spTree>
    <p:extLst>
      <p:ext uri="{BB962C8B-B14F-4D97-AF65-F5344CB8AC3E}">
        <p14:creationId xmlns:p14="http://schemas.microsoft.com/office/powerpoint/2010/main" val="1696391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56</a:t>
            </a:fld>
            <a:endParaRPr lang="en-US"/>
          </a:p>
        </p:txBody>
      </p:sp>
    </p:spTree>
    <p:extLst>
      <p:ext uri="{BB962C8B-B14F-4D97-AF65-F5344CB8AC3E}">
        <p14:creationId xmlns:p14="http://schemas.microsoft.com/office/powerpoint/2010/main" val="4216042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57</a:t>
            </a:fld>
            <a:endParaRPr lang="en-US"/>
          </a:p>
        </p:txBody>
      </p:sp>
    </p:spTree>
    <p:extLst>
      <p:ext uri="{BB962C8B-B14F-4D97-AF65-F5344CB8AC3E}">
        <p14:creationId xmlns:p14="http://schemas.microsoft.com/office/powerpoint/2010/main" val="3270656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58</a:t>
            </a:fld>
            <a:endParaRPr lang="en-US"/>
          </a:p>
        </p:txBody>
      </p:sp>
    </p:spTree>
    <p:extLst>
      <p:ext uri="{BB962C8B-B14F-4D97-AF65-F5344CB8AC3E}">
        <p14:creationId xmlns:p14="http://schemas.microsoft.com/office/powerpoint/2010/main" val="3935628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59</a:t>
            </a:fld>
            <a:endParaRPr lang="en-US"/>
          </a:p>
        </p:txBody>
      </p:sp>
    </p:spTree>
    <p:extLst>
      <p:ext uri="{BB962C8B-B14F-4D97-AF65-F5344CB8AC3E}">
        <p14:creationId xmlns:p14="http://schemas.microsoft.com/office/powerpoint/2010/main" val="427276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a:t>
            </a:fld>
            <a:endParaRPr lang="en-US"/>
          </a:p>
        </p:txBody>
      </p:sp>
    </p:spTree>
    <p:extLst>
      <p:ext uri="{BB962C8B-B14F-4D97-AF65-F5344CB8AC3E}">
        <p14:creationId xmlns:p14="http://schemas.microsoft.com/office/powerpoint/2010/main" val="712247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60</a:t>
            </a:fld>
            <a:endParaRPr lang="en-US"/>
          </a:p>
        </p:txBody>
      </p:sp>
    </p:spTree>
    <p:extLst>
      <p:ext uri="{BB962C8B-B14F-4D97-AF65-F5344CB8AC3E}">
        <p14:creationId xmlns:p14="http://schemas.microsoft.com/office/powerpoint/2010/main" val="299088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61</a:t>
            </a:fld>
            <a:endParaRPr lang="en-US"/>
          </a:p>
        </p:txBody>
      </p:sp>
    </p:spTree>
    <p:extLst>
      <p:ext uri="{BB962C8B-B14F-4D97-AF65-F5344CB8AC3E}">
        <p14:creationId xmlns:p14="http://schemas.microsoft.com/office/powerpoint/2010/main" val="682985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62</a:t>
            </a:fld>
            <a:endParaRPr lang="en-US"/>
          </a:p>
        </p:txBody>
      </p:sp>
    </p:spTree>
    <p:extLst>
      <p:ext uri="{BB962C8B-B14F-4D97-AF65-F5344CB8AC3E}">
        <p14:creationId xmlns:p14="http://schemas.microsoft.com/office/powerpoint/2010/main" val="1119672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63</a:t>
            </a:fld>
            <a:endParaRPr lang="en-US"/>
          </a:p>
        </p:txBody>
      </p:sp>
    </p:spTree>
    <p:extLst>
      <p:ext uri="{BB962C8B-B14F-4D97-AF65-F5344CB8AC3E}">
        <p14:creationId xmlns:p14="http://schemas.microsoft.com/office/powerpoint/2010/main" val="436235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64</a:t>
            </a:fld>
            <a:endParaRPr lang="en-US"/>
          </a:p>
        </p:txBody>
      </p:sp>
    </p:spTree>
    <p:extLst>
      <p:ext uri="{BB962C8B-B14F-4D97-AF65-F5344CB8AC3E}">
        <p14:creationId xmlns:p14="http://schemas.microsoft.com/office/powerpoint/2010/main" val="4222332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65</a:t>
            </a:fld>
            <a:endParaRPr lang="en-US"/>
          </a:p>
        </p:txBody>
      </p:sp>
    </p:spTree>
    <p:extLst>
      <p:ext uri="{BB962C8B-B14F-4D97-AF65-F5344CB8AC3E}">
        <p14:creationId xmlns:p14="http://schemas.microsoft.com/office/powerpoint/2010/main" val="1749072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66</a:t>
            </a:fld>
            <a:endParaRPr lang="en-US"/>
          </a:p>
        </p:txBody>
      </p:sp>
    </p:spTree>
    <p:extLst>
      <p:ext uri="{BB962C8B-B14F-4D97-AF65-F5344CB8AC3E}">
        <p14:creationId xmlns:p14="http://schemas.microsoft.com/office/powerpoint/2010/main" val="20074706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67</a:t>
            </a:fld>
            <a:endParaRPr lang="en-US"/>
          </a:p>
        </p:txBody>
      </p:sp>
    </p:spTree>
    <p:extLst>
      <p:ext uri="{BB962C8B-B14F-4D97-AF65-F5344CB8AC3E}">
        <p14:creationId xmlns:p14="http://schemas.microsoft.com/office/powerpoint/2010/main" val="1342898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68</a:t>
            </a:fld>
            <a:endParaRPr lang="en-US"/>
          </a:p>
        </p:txBody>
      </p:sp>
    </p:spTree>
    <p:extLst>
      <p:ext uri="{BB962C8B-B14F-4D97-AF65-F5344CB8AC3E}">
        <p14:creationId xmlns:p14="http://schemas.microsoft.com/office/powerpoint/2010/main" val="40534525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69</a:t>
            </a:fld>
            <a:endParaRPr lang="en-US"/>
          </a:p>
        </p:txBody>
      </p:sp>
    </p:spTree>
    <p:extLst>
      <p:ext uri="{BB962C8B-B14F-4D97-AF65-F5344CB8AC3E}">
        <p14:creationId xmlns:p14="http://schemas.microsoft.com/office/powerpoint/2010/main" val="80049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a:t>
            </a:fld>
            <a:endParaRPr lang="en-US"/>
          </a:p>
        </p:txBody>
      </p:sp>
    </p:spTree>
    <p:extLst>
      <p:ext uri="{BB962C8B-B14F-4D97-AF65-F5344CB8AC3E}">
        <p14:creationId xmlns:p14="http://schemas.microsoft.com/office/powerpoint/2010/main" val="8783765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70</a:t>
            </a:fld>
            <a:endParaRPr lang="en-US"/>
          </a:p>
        </p:txBody>
      </p:sp>
    </p:spTree>
    <p:extLst>
      <p:ext uri="{BB962C8B-B14F-4D97-AF65-F5344CB8AC3E}">
        <p14:creationId xmlns:p14="http://schemas.microsoft.com/office/powerpoint/2010/main" val="39672413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71</a:t>
            </a:fld>
            <a:endParaRPr lang="en-US"/>
          </a:p>
        </p:txBody>
      </p:sp>
    </p:spTree>
    <p:extLst>
      <p:ext uri="{BB962C8B-B14F-4D97-AF65-F5344CB8AC3E}">
        <p14:creationId xmlns:p14="http://schemas.microsoft.com/office/powerpoint/2010/main" val="14826114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72</a:t>
            </a:fld>
            <a:endParaRPr lang="en-US"/>
          </a:p>
        </p:txBody>
      </p:sp>
    </p:spTree>
    <p:extLst>
      <p:ext uri="{BB962C8B-B14F-4D97-AF65-F5344CB8AC3E}">
        <p14:creationId xmlns:p14="http://schemas.microsoft.com/office/powerpoint/2010/main" val="15211102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73</a:t>
            </a:fld>
            <a:endParaRPr lang="en-US"/>
          </a:p>
        </p:txBody>
      </p:sp>
    </p:spTree>
    <p:extLst>
      <p:ext uri="{BB962C8B-B14F-4D97-AF65-F5344CB8AC3E}">
        <p14:creationId xmlns:p14="http://schemas.microsoft.com/office/powerpoint/2010/main" val="19574026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74</a:t>
            </a:fld>
            <a:endParaRPr lang="en-US"/>
          </a:p>
        </p:txBody>
      </p:sp>
    </p:spTree>
    <p:extLst>
      <p:ext uri="{BB962C8B-B14F-4D97-AF65-F5344CB8AC3E}">
        <p14:creationId xmlns:p14="http://schemas.microsoft.com/office/powerpoint/2010/main" val="40994093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75</a:t>
            </a:fld>
            <a:endParaRPr lang="en-US"/>
          </a:p>
        </p:txBody>
      </p:sp>
    </p:spTree>
    <p:extLst>
      <p:ext uri="{BB962C8B-B14F-4D97-AF65-F5344CB8AC3E}">
        <p14:creationId xmlns:p14="http://schemas.microsoft.com/office/powerpoint/2010/main" val="4960758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76</a:t>
            </a:fld>
            <a:endParaRPr lang="en-US"/>
          </a:p>
        </p:txBody>
      </p:sp>
    </p:spTree>
    <p:extLst>
      <p:ext uri="{BB962C8B-B14F-4D97-AF65-F5344CB8AC3E}">
        <p14:creationId xmlns:p14="http://schemas.microsoft.com/office/powerpoint/2010/main" val="4855266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77</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78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79</a:t>
            </a:fld>
            <a:endParaRPr lang="en-US"/>
          </a:p>
        </p:txBody>
      </p:sp>
    </p:spTree>
    <p:extLst>
      <p:ext uri="{BB962C8B-B14F-4D97-AF65-F5344CB8AC3E}">
        <p14:creationId xmlns:p14="http://schemas.microsoft.com/office/powerpoint/2010/main" val="17339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a:t>
            </a:fld>
            <a:endParaRPr lang="en-US"/>
          </a:p>
        </p:txBody>
      </p:sp>
    </p:spTree>
    <p:extLst>
      <p:ext uri="{BB962C8B-B14F-4D97-AF65-F5344CB8AC3E}">
        <p14:creationId xmlns:p14="http://schemas.microsoft.com/office/powerpoint/2010/main" val="31351742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80</a:t>
            </a:fld>
            <a:endParaRPr lang="en-US"/>
          </a:p>
        </p:txBody>
      </p:sp>
    </p:spTree>
    <p:extLst>
      <p:ext uri="{BB962C8B-B14F-4D97-AF65-F5344CB8AC3E}">
        <p14:creationId xmlns:p14="http://schemas.microsoft.com/office/powerpoint/2010/main" val="9116065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81</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82</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83</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84</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85</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86</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5. Nothing in this chapter precludes payment agreements to promote the quality of care and/or the reduction of health care costs. </a:t>
            </a:r>
          </a:p>
          <a:p>
            <a:r>
              <a:rPr lang="en-US" sz="1200" b="0" i="0" u="none" strike="noStrike" kern="1200" baseline="0" dirty="0" smtClean="0">
                <a:solidFill>
                  <a:schemeClr val="tx1"/>
                </a:solidFill>
                <a:latin typeface="+mn-lt"/>
                <a:ea typeface="+mn-ea"/>
                <a:cs typeface="+mn-cs"/>
              </a:rPr>
              <a:t>A. A written payment agreement directly between a health care provider and an employer/insurer supersedes the maximum allowable payment otherwise available under this chapter. </a:t>
            </a:r>
          </a:p>
          <a:p>
            <a:r>
              <a:rPr lang="en-US" sz="1200" b="0" i="0" u="none" strike="noStrike" kern="1200" baseline="0" dirty="0" smtClean="0">
                <a:solidFill>
                  <a:schemeClr val="tx1"/>
                </a:solidFill>
                <a:latin typeface="+mn-lt"/>
                <a:ea typeface="+mn-ea"/>
                <a:cs typeface="+mn-cs"/>
              </a:rPr>
              <a:t>B. A written payment agreement between a health care provider and an entity other than the employer/insurer seeking to invoke its terms supersedes the maximum allowable payment otherwise available under this chapter </a:t>
            </a:r>
            <a:r>
              <a:rPr lang="en-US" sz="1200" b="0" i="0" u="sng" strike="noStrike" kern="1200" baseline="0" dirty="0" smtClean="0">
                <a:solidFill>
                  <a:schemeClr val="tx1"/>
                </a:solidFill>
                <a:latin typeface="+mn-lt"/>
                <a:ea typeface="+mn-ea"/>
                <a:cs typeface="+mn-cs"/>
              </a:rPr>
              <a:t>only if the employer/insurer is a contractual beneficiary of the payment agreement on the date of service. </a:t>
            </a:r>
          </a:p>
          <a:p>
            <a:r>
              <a:rPr lang="en-US" sz="1200" b="0" i="0" u="none" strike="noStrike" kern="1200" baseline="0" dirty="0" smtClean="0">
                <a:solidFill>
                  <a:schemeClr val="tx1"/>
                </a:solidFill>
                <a:latin typeface="+mn-lt"/>
                <a:ea typeface="+mn-ea"/>
                <a:cs typeface="+mn-cs"/>
              </a:rPr>
              <a:t>C. An employee retains the right to select health care providers for the treatment of an injury or disease for which compensation is claimed regardless of any such payment agreement. </a:t>
            </a:r>
          </a:p>
          <a:p>
            <a:r>
              <a:rPr lang="en-US" sz="1200" b="0" i="0" u="none" strike="noStrike" kern="1200" baseline="0" dirty="0" smtClean="0">
                <a:solidFill>
                  <a:schemeClr val="tx1"/>
                </a:solidFill>
                <a:latin typeface="+mn-lt"/>
                <a:ea typeface="+mn-ea"/>
                <a:cs typeface="+mn-cs"/>
              </a:rPr>
              <a:t>D. An employer/insurer that invokes a payment agreement to pay an amount that is different from the maximum allowable payment otherwise available under this chapter shall reference that payment agreement in the employer/insurer’s explanation of payment or benefit. </a:t>
            </a:r>
          </a:p>
          <a:p>
            <a:r>
              <a:rPr lang="en-US" sz="1200" b="0" i="0" u="none" strike="noStrike" kern="1200" baseline="0" dirty="0" smtClean="0">
                <a:solidFill>
                  <a:schemeClr val="tx1"/>
                </a:solidFill>
                <a:latin typeface="+mn-lt"/>
                <a:ea typeface="+mn-ea"/>
                <a:cs typeface="+mn-cs"/>
              </a:rPr>
              <a:t>E. In the event of a dispute as to whether there is a payment agreement that supersedes the maximum allowable payment otherwise payable, the burden is on the party invoking the payment agreement to provide a written contract between the provider and the network within 30 days of a provider’s request. This contract must establish the party’s right to pay an amount different than provided in this chapter. Failure to produce the contract within 30 days of a request will result in the bill being subject to the maximum allowable payment established in this chapter. </a:t>
            </a:r>
            <a:endParaRPr lang="en-US" dirty="0" smtClean="0"/>
          </a:p>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87</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5. Nothing in this chapter precludes payment agreements to promote the quality of care and/or the reduction of health care costs. </a:t>
            </a:r>
          </a:p>
          <a:p>
            <a:r>
              <a:rPr lang="en-US" sz="1200" b="0" i="0" u="none" strike="noStrike" kern="1200" baseline="0" dirty="0" smtClean="0">
                <a:solidFill>
                  <a:schemeClr val="tx1"/>
                </a:solidFill>
                <a:latin typeface="+mn-lt"/>
                <a:ea typeface="+mn-ea"/>
                <a:cs typeface="+mn-cs"/>
              </a:rPr>
              <a:t>A. A written payment agreement directly between a health care provider and an employer/insurer supersedes the maximum allowable payment otherwise available under this chapter. </a:t>
            </a:r>
          </a:p>
          <a:p>
            <a:r>
              <a:rPr lang="en-US" sz="1200" b="0" i="0" u="none" strike="noStrike" kern="1200" baseline="0" dirty="0" smtClean="0">
                <a:solidFill>
                  <a:schemeClr val="tx1"/>
                </a:solidFill>
                <a:latin typeface="+mn-lt"/>
                <a:ea typeface="+mn-ea"/>
                <a:cs typeface="+mn-cs"/>
              </a:rPr>
              <a:t>B. A written payment agreement between a health care provider and an entity other than the employer/insurer seeking to invoke its terms supersedes the maximum allowable payment otherwise available under this chapter </a:t>
            </a:r>
            <a:r>
              <a:rPr lang="en-US" sz="1200" b="0" i="0" u="sng" strike="noStrike" kern="1200" baseline="0" dirty="0" smtClean="0">
                <a:solidFill>
                  <a:schemeClr val="tx1"/>
                </a:solidFill>
                <a:latin typeface="+mn-lt"/>
                <a:ea typeface="+mn-ea"/>
                <a:cs typeface="+mn-cs"/>
              </a:rPr>
              <a:t>only if the employer/insurer is a contractual beneficiary of the payment agreement on the date of service. </a:t>
            </a:r>
          </a:p>
          <a:p>
            <a:r>
              <a:rPr lang="en-US" sz="1200" b="0" i="0" u="none" strike="noStrike" kern="1200" baseline="0" dirty="0" smtClean="0">
                <a:solidFill>
                  <a:schemeClr val="tx1"/>
                </a:solidFill>
                <a:latin typeface="+mn-lt"/>
                <a:ea typeface="+mn-ea"/>
                <a:cs typeface="+mn-cs"/>
              </a:rPr>
              <a:t>C. An employee retains the right to select health care providers for the treatment of an injury or disease for which compensation is claimed regardless of any such payment agreement. </a:t>
            </a:r>
          </a:p>
          <a:p>
            <a:r>
              <a:rPr lang="en-US" sz="1200" b="0" i="0" u="none" strike="noStrike" kern="1200" baseline="0" dirty="0" smtClean="0">
                <a:solidFill>
                  <a:schemeClr val="tx1"/>
                </a:solidFill>
                <a:latin typeface="+mn-lt"/>
                <a:ea typeface="+mn-ea"/>
                <a:cs typeface="+mn-cs"/>
              </a:rPr>
              <a:t>D. An employer/insurer that invokes a payment agreement to pay an amount that is different from the maximum allowable payment otherwise available under this chapter shall reference that payment agreement in the employer/insurer’s explanation of payment or benefit. </a:t>
            </a:r>
          </a:p>
          <a:p>
            <a:r>
              <a:rPr lang="en-US" sz="1200" b="0" i="0" u="none" strike="noStrike" kern="1200" baseline="0" dirty="0" smtClean="0">
                <a:solidFill>
                  <a:schemeClr val="tx1"/>
                </a:solidFill>
                <a:latin typeface="+mn-lt"/>
                <a:ea typeface="+mn-ea"/>
                <a:cs typeface="+mn-cs"/>
              </a:rPr>
              <a:t>E. In the event of a dispute as to whether there is a payment agreement that supersedes the maximum allowable payment otherwise payable, the burden is on the party invoking the payment agreement to provide a written contract between the provider and the network within 30 days of a provider’s request. This contract must establish the party’s right to pay an amount different than provided in this chapter. Failure to produce the contract within 30 days of a request will result in the bill being subject to the maximum allowable payment established in this chapter. </a:t>
            </a:r>
            <a:endParaRPr lang="en-US" dirty="0" smtClean="0"/>
          </a:p>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89</a:t>
            </a:fld>
            <a:endParaRPr lang="en-US"/>
          </a:p>
        </p:txBody>
      </p:sp>
    </p:spTree>
    <p:extLst>
      <p:ext uri="{BB962C8B-B14F-4D97-AF65-F5344CB8AC3E}">
        <p14:creationId xmlns:p14="http://schemas.microsoft.com/office/powerpoint/2010/main" val="132553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a:t>
            </a:fld>
            <a:endParaRPr lang="en-US"/>
          </a:p>
        </p:txBody>
      </p:sp>
    </p:spTree>
    <p:extLst>
      <p:ext uri="{BB962C8B-B14F-4D97-AF65-F5344CB8AC3E}">
        <p14:creationId xmlns:p14="http://schemas.microsoft.com/office/powerpoint/2010/main" val="10286198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90</a:t>
            </a:fld>
            <a:endParaRPr lang="en-US"/>
          </a:p>
        </p:txBody>
      </p:sp>
    </p:spTree>
    <p:extLst>
      <p:ext uri="{BB962C8B-B14F-4D97-AF65-F5344CB8AC3E}">
        <p14:creationId xmlns:p14="http://schemas.microsoft.com/office/powerpoint/2010/main" val="22280847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91</a:t>
            </a:fld>
            <a:endParaRPr lang="en-US"/>
          </a:p>
        </p:txBody>
      </p:sp>
    </p:spTree>
    <p:extLst>
      <p:ext uri="{BB962C8B-B14F-4D97-AF65-F5344CB8AC3E}">
        <p14:creationId xmlns:p14="http://schemas.microsoft.com/office/powerpoint/2010/main" val="30073777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92</a:t>
            </a:fld>
            <a:endParaRPr lang="en-US"/>
          </a:p>
        </p:txBody>
      </p:sp>
    </p:spTree>
    <p:extLst>
      <p:ext uri="{BB962C8B-B14F-4D97-AF65-F5344CB8AC3E}">
        <p14:creationId xmlns:p14="http://schemas.microsoft.com/office/powerpoint/2010/main" val="37757431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93</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94</a:t>
            </a:fld>
            <a:endParaRPr lang="en-US"/>
          </a:p>
        </p:txBody>
      </p:sp>
    </p:spTree>
    <p:extLst>
      <p:ext uri="{BB962C8B-B14F-4D97-AF65-F5344CB8AC3E}">
        <p14:creationId xmlns:p14="http://schemas.microsoft.com/office/powerpoint/2010/main" val="2448039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95</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96</a:t>
            </a:fld>
            <a:endParaRPr lang="en-US"/>
          </a:p>
        </p:txBody>
      </p:sp>
    </p:spTree>
    <p:extLst>
      <p:ext uri="{BB962C8B-B14F-4D97-AF65-F5344CB8AC3E}">
        <p14:creationId xmlns:p14="http://schemas.microsoft.com/office/powerpoint/2010/main" val="29006596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97</a:t>
            </a:fld>
            <a:endParaRPr lang="en-US"/>
          </a:p>
        </p:txBody>
      </p:sp>
    </p:spTree>
    <p:extLst>
      <p:ext uri="{BB962C8B-B14F-4D97-AF65-F5344CB8AC3E}">
        <p14:creationId xmlns:p14="http://schemas.microsoft.com/office/powerpoint/2010/main" val="40797722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98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99</a:t>
            </a:fld>
            <a:endParaRPr lang="en-US"/>
          </a:p>
        </p:txBody>
      </p:sp>
    </p:spTree>
    <p:extLst>
      <p:ext uri="{BB962C8B-B14F-4D97-AF65-F5344CB8AC3E}">
        <p14:creationId xmlns:p14="http://schemas.microsoft.com/office/powerpoint/2010/main" val="278742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19A6306-6DD8-478F-AA0A-65B4327BDE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3147-1416-4F85-B13D-9C3F4E78DE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EA45-6ABB-440E-9A00-4EA6D3C801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FB186-D1E7-49BD-9477-B63310932C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AEEF-7458-40E9-B071-7991BEA188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DE29C-FCB0-4C68-ABF6-0903843E5E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D84A-45AC-41A0-BB0D-B345902633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FE2E7-7079-42E7-B7FD-26B78317D8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D50B2-9CE2-4D7F-9D49-D9AE9E59A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62B8D-B841-4B89-AB4D-09D070A87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83D71F1-BD3E-40DA-B775-2D392D057F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B8521A-1E60-4526-BCA3-C5670B145DB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mailto:Gordon.Davis@maine.gov"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hyperlink" Target="http://legislature.maine.gov/statutes/39-A/title39-Ach0sec0.html" TargetMode="External"/><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maine.gov/wcb/rules.html"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maine.gov/wcb/Departments/omrs/medfeesched.html"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aine.gov/sos/cec/rules/02/chaps02.htm#031" TargetMode="External"/></Relationships>
</file>

<file path=ppt/slides/_rels/slide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hyperlink" Target="mailto:Kimberlee.Barriere@maine.gov" TargetMode="Externa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mailto:Sarah.Mare@maine.gov" TargetMode="External"/><Relationship Id="rId2" Type="http://schemas.openxmlformats.org/officeDocument/2006/relationships/notesSlide" Target="../notesSlides/notesSlide18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Sandra.Wade@maine.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maine.gov/wcb/forms/index.html" TargetMode="External"/><Relationship Id="rId7" Type="http://schemas.openxmlformats.org/officeDocument/2006/relationships/image" Target="../media/image12.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hyperlink" Target="https://www.maine.gov/wcb/forms/WCB-282.pdf" TargetMode="External"/><Relationship Id="rId5" Type="http://schemas.openxmlformats.org/officeDocument/2006/relationships/hyperlink" Target="http://maine.gov/wcb/forms/WCB-410.pdf" TargetMode="External"/><Relationship Id="rId4" Type="http://schemas.openxmlformats.org/officeDocument/2006/relationships/hyperlink" Target="http://maine.gov/wcb/forms/WCB-190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37" y="838200"/>
            <a:ext cx="7772400" cy="2228850"/>
          </a:xfrm>
        </p:spPr>
        <p:txBody>
          <a:bodyPr>
            <a:normAutofit/>
          </a:bodyPr>
          <a:lstStyle/>
          <a:p>
            <a:pPr algn="ctr"/>
            <a:r>
              <a:rPr lang="en-US" sz="6600" dirty="0" smtClean="0">
                <a:solidFill>
                  <a:srgbClr val="0070C0"/>
                </a:solidFill>
                <a:effectLst/>
              </a:rPr>
              <a:t>Maine Workers’ Compensation Board</a:t>
            </a:r>
            <a:endParaRPr lang="en-US" sz="6600" dirty="0">
              <a:solidFill>
                <a:srgbClr val="0070C0"/>
              </a:solidFill>
              <a:effectLst/>
            </a:endParaRPr>
          </a:p>
        </p:txBody>
      </p:sp>
      <p:sp>
        <p:nvSpPr>
          <p:cNvPr id="4" name="Subtitle 3"/>
          <p:cNvSpPr>
            <a:spLocks noGrp="1"/>
          </p:cNvSpPr>
          <p:nvPr>
            <p:ph type="subTitle" idx="1"/>
          </p:nvPr>
        </p:nvSpPr>
        <p:spPr>
          <a:xfrm>
            <a:off x="561949" y="3048000"/>
            <a:ext cx="7848600" cy="2657054"/>
          </a:xfrm>
        </p:spPr>
        <p:txBody>
          <a:bodyPr>
            <a:noAutofit/>
          </a:bodyPr>
          <a:lstStyle/>
          <a:p>
            <a:pPr algn="ctr"/>
            <a:r>
              <a:rPr lang="en-US" sz="5400" b="1" dirty="0" smtClean="0">
                <a:solidFill>
                  <a:srgbClr val="00B0F0"/>
                </a:solidFill>
              </a:rPr>
              <a:t>Medical Fee Schedule Training For Providers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38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solidFill>
                  <a:srgbClr val="002060"/>
                </a:solidFill>
              </a:rPr>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33408" y="1143000"/>
            <a:ext cx="8329592" cy="4800600"/>
          </a:xfrm>
        </p:spPr>
        <p:txBody>
          <a:bodyPr>
            <a:normAutofit/>
          </a:bodyPr>
          <a:lstStyle/>
          <a:p>
            <a:pPr marL="0" indent="0">
              <a:buNone/>
            </a:pPr>
            <a:r>
              <a:rPr lang="en-US" sz="2800" dirty="0" smtClean="0">
                <a:solidFill>
                  <a:srgbClr val="FF0000"/>
                </a:solidFill>
              </a:rPr>
              <a:t>Definition </a:t>
            </a:r>
            <a:r>
              <a:rPr lang="en-US" sz="2800" dirty="0">
                <a:solidFill>
                  <a:srgbClr val="FF0000"/>
                </a:solidFill>
              </a:rPr>
              <a:t>of </a:t>
            </a:r>
            <a:r>
              <a:rPr lang="en-US" sz="2800" dirty="0" smtClean="0">
                <a:solidFill>
                  <a:srgbClr val="FF0000"/>
                </a:solidFill>
              </a:rPr>
              <a:t>new patient:</a:t>
            </a:r>
            <a:endParaRPr lang="en-US" sz="2800" dirty="0">
              <a:solidFill>
                <a:srgbClr val="FF0000"/>
              </a:solidFill>
            </a:endParaRPr>
          </a:p>
          <a:p>
            <a:r>
              <a:rPr lang="en-US" sz="2800" dirty="0">
                <a:solidFill>
                  <a:srgbClr val="002060"/>
                </a:solidFill>
              </a:rPr>
              <a:t>A. </a:t>
            </a:r>
            <a:r>
              <a:rPr lang="en-US" sz="2800" dirty="0" smtClean="0">
                <a:solidFill>
                  <a:srgbClr val="002060"/>
                </a:solidFill>
              </a:rPr>
              <a:t>CPT definition</a:t>
            </a:r>
            <a:endParaRPr lang="en-US" sz="2800" dirty="0">
              <a:solidFill>
                <a:srgbClr val="002060"/>
              </a:solidFill>
            </a:endParaRPr>
          </a:p>
          <a:p>
            <a:r>
              <a:rPr lang="en-US" sz="2800" u="sng" dirty="0" smtClean="0">
                <a:solidFill>
                  <a:srgbClr val="002060"/>
                </a:solidFill>
              </a:rPr>
              <a:t>B. A </a:t>
            </a:r>
            <a:r>
              <a:rPr lang="en-US" sz="2800" u="sng" dirty="0">
                <a:solidFill>
                  <a:srgbClr val="002060"/>
                </a:solidFill>
              </a:rPr>
              <a:t>new patient is one who is being evaluated for a new injury/illness to determine work relatedness/causality, or </a:t>
            </a:r>
          </a:p>
          <a:p>
            <a:r>
              <a:rPr lang="en-US" sz="2800" u="sng" dirty="0">
                <a:solidFill>
                  <a:srgbClr val="002060"/>
                </a:solidFill>
              </a:rPr>
              <a:t>C. A new patient is one who is being seen for a new episode of care for an existing injury/illness</a:t>
            </a:r>
            <a:r>
              <a:rPr lang="en-US" sz="2800" u="sng" dirty="0" smtClean="0">
                <a:solidFill>
                  <a:srgbClr val="002060"/>
                </a:solidFill>
              </a:rPr>
              <a:t>.</a:t>
            </a:r>
            <a:endParaRPr lang="en-US" u="sng" dirty="0">
              <a:solidFill>
                <a:srgbClr val="00206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29"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99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smtClean="0"/>
              <a:t>Board Forms</a:t>
            </a:r>
            <a:endParaRPr lang="en-US" b="1" dirty="0"/>
          </a:p>
        </p:txBody>
      </p:sp>
      <p:sp>
        <p:nvSpPr>
          <p:cNvPr id="7" name="Text Placeholder 6"/>
          <p:cNvSpPr>
            <a:spLocks noGrp="1"/>
          </p:cNvSpPr>
          <p:nvPr>
            <p:ph type="body" idx="1"/>
          </p:nvPr>
        </p:nvSpPr>
        <p:spPr>
          <a:xfrm>
            <a:off x="531812" y="1447800"/>
            <a:ext cx="4040188" cy="533400"/>
          </a:xfrm>
        </p:spPr>
        <p:txBody>
          <a:bodyPr/>
          <a:lstStyle/>
          <a:p>
            <a:r>
              <a:rPr lang="en-US" dirty="0" smtClean="0"/>
              <a:t>WCB-190A</a:t>
            </a:r>
            <a:endParaRPr lang="en-US" dirty="0"/>
          </a:p>
        </p:txBody>
      </p:sp>
      <p:sp>
        <p:nvSpPr>
          <p:cNvPr id="9" name="Text Placeholder 8"/>
          <p:cNvSpPr>
            <a:spLocks noGrp="1"/>
          </p:cNvSpPr>
          <p:nvPr>
            <p:ph type="body" sz="half" idx="3"/>
          </p:nvPr>
        </p:nvSpPr>
        <p:spPr>
          <a:xfrm>
            <a:off x="4576916" y="1447801"/>
            <a:ext cx="4041775" cy="533400"/>
          </a:xfrm>
        </p:spPr>
        <p:txBody>
          <a:bodyPr/>
          <a:lstStyle/>
          <a:p>
            <a:r>
              <a:rPr lang="en-US" dirty="0" smtClean="0"/>
              <a:t>WCB-410</a:t>
            </a:r>
            <a:endParaRPr lang="en-US" dirty="0"/>
          </a:p>
        </p:txBody>
      </p:sp>
      <p:sp>
        <p:nvSpPr>
          <p:cNvPr id="8" name="Content Placeholder 7"/>
          <p:cNvSpPr>
            <a:spLocks noGrp="1"/>
          </p:cNvSpPr>
          <p:nvPr>
            <p:ph sz="quarter" idx="2"/>
          </p:nvPr>
        </p:nvSpPr>
        <p:spPr>
          <a:xfrm>
            <a:off x="381000" y="1981200"/>
            <a:ext cx="4040188" cy="3845720"/>
          </a:xfrm>
        </p:spPr>
        <p:txBody>
          <a:bodyPr>
            <a:normAutofit lnSpcReduction="10000"/>
          </a:bodyPr>
          <a:lstStyle/>
          <a:p>
            <a:r>
              <a:rPr lang="en-US" dirty="0" smtClean="0"/>
              <a:t>Three other parties to the petition (EE, ER, IR)</a:t>
            </a:r>
          </a:p>
          <a:p>
            <a:r>
              <a:rPr lang="en-US" dirty="0" smtClean="0"/>
              <a:t>You must attend mediation and possible hearing if claim is not resolved at Troubleshooting</a:t>
            </a:r>
          </a:p>
          <a:p>
            <a:r>
              <a:rPr lang="en-US" dirty="0" smtClean="0"/>
              <a:t>You could lose the case on behalf of the employee so make sure your documentation supports a work-injury</a:t>
            </a:r>
            <a:endParaRPr lang="en-US" dirty="0"/>
          </a:p>
        </p:txBody>
      </p:sp>
      <p:sp>
        <p:nvSpPr>
          <p:cNvPr id="10" name="Content Placeholder 9"/>
          <p:cNvSpPr>
            <a:spLocks noGrp="1"/>
          </p:cNvSpPr>
          <p:nvPr>
            <p:ph sz="quarter" idx="4"/>
          </p:nvPr>
        </p:nvSpPr>
        <p:spPr>
          <a:xfrm>
            <a:off x="4645025" y="1981200"/>
            <a:ext cx="4041775" cy="4379120"/>
          </a:xfrm>
        </p:spPr>
        <p:txBody>
          <a:bodyPr/>
          <a:lstStyle/>
          <a:p>
            <a:r>
              <a:rPr lang="en-US" dirty="0" smtClean="0"/>
              <a:t>The only other party to the petition is the IR</a:t>
            </a:r>
          </a:p>
          <a:p>
            <a:r>
              <a:rPr lang="en-US" dirty="0" smtClean="0"/>
              <a:t>You must have sent the claim via certified mail (you must provide separate notice for each DOS to receive separate penalties)</a:t>
            </a:r>
          </a:p>
          <a:p>
            <a:r>
              <a:rPr lang="en-US" dirty="0" smtClean="0"/>
              <a:t>You must provide a position paper upon request</a:t>
            </a:r>
          </a:p>
          <a:p>
            <a:pPr marL="0" indent="0">
              <a:buNone/>
            </a:pPr>
            <a:endParaRPr lang="en-US" dirty="0"/>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1718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normAutofit fontScale="90000"/>
          </a:bodyPr>
          <a:lstStyle/>
          <a:p>
            <a:r>
              <a:rPr lang="en-US" b="1" dirty="0" smtClean="0"/>
              <a:t>Complaint for Penalties: </a:t>
            </a:r>
            <a:r>
              <a:rPr lang="en-US" dirty="0" smtClean="0"/>
              <a:t>Form 410</a:t>
            </a:r>
            <a:endParaRPr lang="en-US" dirty="0"/>
          </a:p>
        </p:txBody>
      </p:sp>
      <p:sp>
        <p:nvSpPr>
          <p:cNvPr id="3" name="Content Placeholder 2"/>
          <p:cNvSpPr>
            <a:spLocks noGrp="1"/>
          </p:cNvSpPr>
          <p:nvPr>
            <p:ph idx="1"/>
          </p:nvPr>
        </p:nvSpPr>
        <p:spPr>
          <a:xfrm>
            <a:off x="612775" y="1524000"/>
            <a:ext cx="7848600" cy="5059363"/>
          </a:xfrm>
        </p:spPr>
        <p:txBody>
          <a:bodyPr>
            <a:normAutofit/>
          </a:bodyPr>
          <a:lstStyle/>
          <a:p>
            <a:r>
              <a:rPr lang="en-US" sz="3500" dirty="0" smtClean="0"/>
              <a:t>A Complaint for Penalties </a:t>
            </a:r>
            <a:r>
              <a:rPr lang="en-US" sz="3500" dirty="0"/>
              <a:t>under 39-A § 205(4</a:t>
            </a:r>
            <a:r>
              <a:rPr lang="en-US" sz="3500" dirty="0" smtClean="0"/>
              <a:t>) is for bills that were sent in accordance with Board rules </a:t>
            </a:r>
            <a:r>
              <a:rPr lang="en-US" sz="3500" b="1" dirty="0" smtClean="0"/>
              <a:t>via certified mail</a:t>
            </a:r>
            <a:r>
              <a:rPr lang="en-US" sz="3500" dirty="0" smtClean="0"/>
              <a:t>.  You could potentially receive payments for any unpaid or underpaid bills not paid or denied within 30 days receipt.</a:t>
            </a:r>
            <a:endParaRPr lang="en-US" sz="3500" dirty="0"/>
          </a:p>
          <a:p>
            <a:pPr marL="514350" indent="-514350">
              <a:buFont typeface="Arial" panose="020B0604020202020204" pitchFamily="34" charset="0"/>
              <a:buAutoNum type="arabicPeriod"/>
            </a:pPr>
            <a:endParaRPr lang="en-US" sz="1100" dirty="0"/>
          </a:p>
          <a:p>
            <a:pPr marL="0" indent="0">
              <a:buNone/>
            </a:pPr>
            <a:endParaRPr lang="en-US" sz="3600"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426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normAutofit fontScale="90000"/>
          </a:bodyPr>
          <a:lstStyle/>
          <a:p>
            <a:r>
              <a:rPr lang="en-US" b="1" dirty="0"/>
              <a:t>Complaint for </a:t>
            </a:r>
            <a:r>
              <a:rPr lang="en-US" b="1" dirty="0" smtClean="0"/>
              <a:t>Penalties: </a:t>
            </a:r>
            <a:r>
              <a:rPr lang="en-US" dirty="0" smtClean="0"/>
              <a:t>Form 410</a:t>
            </a:r>
            <a:endParaRPr lang="en-US" dirty="0"/>
          </a:p>
        </p:txBody>
      </p:sp>
      <p:sp>
        <p:nvSpPr>
          <p:cNvPr id="3" name="Content Placeholder 2"/>
          <p:cNvSpPr>
            <a:spLocks noGrp="1"/>
          </p:cNvSpPr>
          <p:nvPr>
            <p:ph idx="1"/>
          </p:nvPr>
        </p:nvSpPr>
        <p:spPr>
          <a:xfrm>
            <a:off x="612775" y="1524000"/>
            <a:ext cx="7848600" cy="5059363"/>
          </a:xfrm>
        </p:spPr>
        <p:txBody>
          <a:bodyPr>
            <a:normAutofit/>
          </a:bodyPr>
          <a:lstStyle/>
          <a:p>
            <a:r>
              <a:rPr lang="en-US" sz="3500" dirty="0" smtClean="0"/>
              <a:t>This is a request for penalties only but often has the result of facilitating payment of the claim also.</a:t>
            </a:r>
          </a:p>
          <a:p>
            <a:r>
              <a:rPr lang="en-US" sz="3500" dirty="0" smtClean="0">
                <a:solidFill>
                  <a:srgbClr val="FF0000"/>
                </a:solidFill>
              </a:rPr>
              <a:t>Make sure you respond to the Board’s request for a position paper or your complaint will be dismissed!</a:t>
            </a:r>
            <a:endParaRPr lang="en-US" sz="3500" dirty="0">
              <a:solidFill>
                <a:srgbClr val="FF0000"/>
              </a:solidFill>
            </a:endParaRPr>
          </a:p>
          <a:p>
            <a:pPr marL="514350" indent="-514350">
              <a:buFont typeface="Arial" panose="020B0604020202020204" pitchFamily="34" charset="0"/>
              <a:buAutoNum type="arabicPeriod"/>
            </a:pPr>
            <a:endParaRPr lang="en-US" sz="1100" dirty="0"/>
          </a:p>
          <a:p>
            <a:pPr marL="0" indent="0">
              <a:buNone/>
            </a:pPr>
            <a:endParaRPr lang="en-US" sz="3600"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7909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a:t>Complaint for </a:t>
            </a:r>
            <a:r>
              <a:rPr lang="en-US" b="1" dirty="0" smtClean="0"/>
              <a:t>Penalties: </a:t>
            </a:r>
            <a:r>
              <a:rPr lang="en-US" dirty="0" smtClean="0"/>
              <a:t>Form 410</a:t>
            </a:r>
            <a:endParaRPr lang="en-US" dirty="0"/>
          </a:p>
        </p:txBody>
      </p:sp>
      <p:sp>
        <p:nvSpPr>
          <p:cNvPr id="3" name="Content Placeholder 2"/>
          <p:cNvSpPr>
            <a:spLocks noGrp="1"/>
          </p:cNvSpPr>
          <p:nvPr>
            <p:ph idx="1"/>
          </p:nvPr>
        </p:nvSpPr>
        <p:spPr>
          <a:xfrm>
            <a:off x="612775" y="2133600"/>
            <a:ext cx="7848600" cy="4449763"/>
          </a:xfrm>
        </p:spPr>
        <p:txBody>
          <a:bodyPr>
            <a:normAutofit/>
          </a:bodyPr>
          <a:lstStyle/>
          <a:p>
            <a:r>
              <a:rPr lang="en-US" sz="3500" dirty="0" smtClean="0"/>
              <a:t>On </a:t>
            </a:r>
            <a:r>
              <a:rPr lang="en-US" sz="3500" dirty="0"/>
              <a:t>(</a:t>
            </a:r>
            <a:r>
              <a:rPr lang="en-US" sz="3500" u="sng" dirty="0">
                <a:solidFill>
                  <a:srgbClr val="FF0000"/>
                </a:solidFill>
              </a:rPr>
              <a:t>insert date of injury</a:t>
            </a:r>
            <a:r>
              <a:rPr lang="en-US" sz="3500" dirty="0"/>
              <a:t>), (</a:t>
            </a:r>
            <a:r>
              <a:rPr lang="en-US" sz="3500" u="sng" dirty="0">
                <a:solidFill>
                  <a:srgbClr val="FF0000"/>
                </a:solidFill>
              </a:rPr>
              <a:t>insert employee/patient name</a:t>
            </a:r>
            <a:r>
              <a:rPr lang="en-US" sz="3500" dirty="0"/>
              <a:t>) sustained a </a:t>
            </a:r>
            <a:r>
              <a:rPr lang="en-US" sz="3500" dirty="0" smtClean="0"/>
              <a:t>work-related </a:t>
            </a:r>
            <a:r>
              <a:rPr lang="en-US" sz="3500" dirty="0"/>
              <a:t>injury while working for (</a:t>
            </a:r>
            <a:r>
              <a:rPr lang="en-US" sz="3500" u="sng" dirty="0">
                <a:solidFill>
                  <a:srgbClr val="FF0000"/>
                </a:solidFill>
              </a:rPr>
              <a:t>insert employer/insured name</a:t>
            </a:r>
            <a:r>
              <a:rPr lang="en-US" sz="3500" dirty="0"/>
              <a:t>). </a:t>
            </a:r>
          </a:p>
          <a:p>
            <a:pPr marL="514350" indent="-514350">
              <a:buFont typeface="Arial" panose="020B0604020202020204" pitchFamily="34" charset="0"/>
              <a:buAutoNum type="arabicPeriod"/>
            </a:pPr>
            <a:endParaRPr lang="en-US" sz="1100" dirty="0"/>
          </a:p>
          <a:p>
            <a:pPr marL="0" indent="0">
              <a:buNone/>
            </a:pPr>
            <a:endParaRPr lang="en-US" sz="3600"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5773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1143000"/>
          </a:xfrm>
        </p:spPr>
        <p:txBody>
          <a:bodyPr>
            <a:normAutofit fontScale="90000"/>
          </a:bodyPr>
          <a:lstStyle/>
          <a:p>
            <a:r>
              <a:rPr lang="en-US" b="1" dirty="0"/>
              <a:t>Complaint for </a:t>
            </a:r>
            <a:r>
              <a:rPr lang="en-US" b="1" dirty="0" smtClean="0"/>
              <a:t>Penalties: </a:t>
            </a:r>
            <a:r>
              <a:rPr lang="en-US" dirty="0" smtClean="0"/>
              <a:t>Form 410</a:t>
            </a:r>
            <a:endParaRPr lang="en-US" dirty="0"/>
          </a:p>
        </p:txBody>
      </p:sp>
      <p:sp>
        <p:nvSpPr>
          <p:cNvPr id="3" name="Content Placeholder 2"/>
          <p:cNvSpPr>
            <a:spLocks noGrp="1"/>
          </p:cNvSpPr>
          <p:nvPr>
            <p:ph idx="1"/>
          </p:nvPr>
        </p:nvSpPr>
        <p:spPr>
          <a:xfrm>
            <a:off x="609600" y="1600200"/>
            <a:ext cx="7924800" cy="4343400"/>
          </a:xfrm>
        </p:spPr>
        <p:txBody>
          <a:bodyPr>
            <a:normAutofit/>
          </a:bodyPr>
          <a:lstStyle/>
          <a:p>
            <a:pPr marL="514350" indent="-514350">
              <a:buFont typeface="Arial" panose="020B0604020202020204" pitchFamily="34" charset="0"/>
              <a:buAutoNum type="arabicPeriod"/>
            </a:pPr>
            <a:endParaRPr lang="en-US" sz="1100" dirty="0"/>
          </a:p>
          <a:p>
            <a:r>
              <a:rPr lang="en-US" sz="3500" dirty="0" smtClean="0"/>
              <a:t>On </a:t>
            </a:r>
            <a:r>
              <a:rPr lang="en-US" sz="3500" dirty="0"/>
              <a:t>(</a:t>
            </a:r>
            <a:r>
              <a:rPr lang="en-US" sz="3500" u="sng" dirty="0">
                <a:solidFill>
                  <a:srgbClr val="FF0000"/>
                </a:solidFill>
              </a:rPr>
              <a:t>insert date the notice of non-payment was sent via certified mail</a:t>
            </a:r>
            <a:r>
              <a:rPr lang="en-US" sz="3500" dirty="0"/>
              <a:t>), the health care provider sent the employer/insurer copies of bills for medical or health care services related to the work-related injury. </a:t>
            </a:r>
          </a:p>
          <a:p>
            <a:pPr marL="0" indent="0">
              <a:buNone/>
            </a:pPr>
            <a:endParaRPr lang="en-US" sz="3600"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53673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6724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Complaint for </a:t>
            </a:r>
            <a:r>
              <a:rPr lang="en-US" b="1" dirty="0" smtClean="0"/>
              <a:t>Penalties: </a:t>
            </a:r>
            <a:r>
              <a:rPr lang="en-US" dirty="0" smtClean="0"/>
              <a:t>Form 410</a:t>
            </a:r>
            <a:endParaRPr lang="en-US" dirty="0"/>
          </a:p>
        </p:txBody>
      </p:sp>
      <p:sp>
        <p:nvSpPr>
          <p:cNvPr id="3" name="Content Placeholder 2"/>
          <p:cNvSpPr>
            <a:spLocks noGrp="1"/>
          </p:cNvSpPr>
          <p:nvPr>
            <p:ph idx="1"/>
          </p:nvPr>
        </p:nvSpPr>
        <p:spPr>
          <a:xfrm>
            <a:off x="457200" y="1371600"/>
            <a:ext cx="8153400" cy="4830763"/>
          </a:xfrm>
        </p:spPr>
        <p:txBody>
          <a:bodyPr>
            <a:normAutofit/>
          </a:bodyPr>
          <a:lstStyle/>
          <a:p>
            <a:pPr marL="0" indent="0">
              <a:buNone/>
            </a:pPr>
            <a:r>
              <a:rPr lang="en-US" sz="2400" dirty="0" smtClean="0"/>
              <a:t>FILING </a:t>
            </a:r>
            <a:r>
              <a:rPr lang="en-US" sz="2400" dirty="0"/>
              <a:t>INSTRUCTIONS </a:t>
            </a:r>
            <a:r>
              <a:rPr lang="en-US" sz="2400" dirty="0" smtClean="0"/>
              <a:t>:</a:t>
            </a:r>
            <a:endParaRPr lang="en-US" sz="2400" dirty="0"/>
          </a:p>
          <a:p>
            <a:pPr marL="400050" lvl="1" indent="0">
              <a:buNone/>
            </a:pPr>
            <a:r>
              <a:rPr lang="en-US" sz="2800" dirty="0"/>
              <a:t>1. Mail original </a:t>
            </a:r>
            <a:r>
              <a:rPr lang="en-US" sz="2800" dirty="0" smtClean="0"/>
              <a:t>complaint </a:t>
            </a:r>
            <a:r>
              <a:rPr lang="en-US" sz="2800" dirty="0"/>
              <a:t>to the </a:t>
            </a:r>
            <a:r>
              <a:rPr lang="en-US" sz="2800" dirty="0" smtClean="0"/>
              <a:t>WCB </a:t>
            </a:r>
            <a:r>
              <a:rPr lang="en-US" sz="2800" dirty="0"/>
              <a:t>at the above address by regular mail. </a:t>
            </a:r>
          </a:p>
          <a:p>
            <a:pPr marL="400050" lvl="1" indent="0">
              <a:buNone/>
            </a:pPr>
            <a:r>
              <a:rPr lang="en-US" sz="2800" dirty="0"/>
              <a:t>2. Mail one (1) copy </a:t>
            </a:r>
            <a:r>
              <a:rPr lang="en-US" sz="2800" b="1" dirty="0"/>
              <a:t>by certified mail, return receipt requested, </a:t>
            </a:r>
            <a:r>
              <a:rPr lang="en-US" sz="2800" dirty="0"/>
              <a:t>to each other party named in the </a:t>
            </a:r>
            <a:r>
              <a:rPr lang="en-US" sz="2800" dirty="0" smtClean="0"/>
              <a:t>complaint. </a:t>
            </a:r>
            <a:endParaRPr lang="en-US" sz="2800" dirty="0"/>
          </a:p>
          <a:p>
            <a:pPr marL="400050" lvl="1" indent="0">
              <a:buNone/>
            </a:pPr>
            <a:r>
              <a:rPr lang="en-US" sz="2800" dirty="0"/>
              <a:t>3. Keep one (1) copy for yourself and keep the green certified mail cards when returned to you by the U.S. Post Office. </a:t>
            </a:r>
            <a:r>
              <a:rPr lang="en-US" sz="2000" dirty="0"/>
              <a:t>	</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8351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Complaint for </a:t>
            </a:r>
            <a:r>
              <a:rPr lang="en-US" b="1" dirty="0" smtClean="0"/>
              <a:t>Penalties: </a:t>
            </a:r>
            <a:r>
              <a:rPr lang="en-US" dirty="0" smtClean="0"/>
              <a:t>Form 410</a:t>
            </a:r>
            <a:endParaRPr lang="en-US" dirty="0"/>
          </a:p>
        </p:txBody>
      </p:sp>
      <p:sp>
        <p:nvSpPr>
          <p:cNvPr id="3" name="Content Placeholder 2"/>
          <p:cNvSpPr>
            <a:spLocks noGrp="1"/>
          </p:cNvSpPr>
          <p:nvPr>
            <p:ph idx="1"/>
          </p:nvPr>
        </p:nvSpPr>
        <p:spPr>
          <a:xfrm>
            <a:off x="539750" y="1676400"/>
            <a:ext cx="8451850" cy="4038600"/>
          </a:xfrm>
        </p:spPr>
        <p:txBody>
          <a:bodyPr>
            <a:normAutofit lnSpcReduction="10000"/>
          </a:bodyPr>
          <a:lstStyle/>
          <a:p>
            <a:r>
              <a:rPr lang="en-US" sz="3200" dirty="0" smtClean="0"/>
              <a:t>Complaint will be processed in accordance with Board Rules Chapter 15.</a:t>
            </a:r>
          </a:p>
          <a:p>
            <a:endParaRPr lang="en-US" sz="1100" dirty="0"/>
          </a:p>
          <a:p>
            <a:r>
              <a:rPr lang="en-US" sz="3200" dirty="0" smtClean="0">
                <a:solidFill>
                  <a:srgbClr val="FF0000"/>
                </a:solidFill>
              </a:rPr>
              <a:t>You will be asked to provide a position paper; make sure you respond or your complaint will be dismissed.</a:t>
            </a:r>
          </a:p>
          <a:p>
            <a:endParaRPr lang="en-US" sz="1100" dirty="0"/>
          </a:p>
          <a:p>
            <a:r>
              <a:rPr lang="en-US" sz="3200" dirty="0" smtClean="0"/>
              <a:t>Hearing Officer Dunn will issue an order regarding the disposition of the complaint.</a:t>
            </a:r>
            <a:r>
              <a:rPr lang="en-US" sz="3200" dirty="0"/>
              <a:t>	</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4572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smtClean="0"/>
              <a:t> </a:t>
            </a:r>
            <a:r>
              <a:rPr lang="en-US" dirty="0"/>
              <a:t/>
            </a:r>
            <a:br>
              <a:rPr lang="en-US" dirty="0"/>
            </a:br>
            <a:r>
              <a:rPr lang="en-US" b="1" dirty="0" smtClean="0"/>
              <a:t>Provider’s Petition for Payment: </a:t>
            </a:r>
            <a:r>
              <a:rPr lang="en-US" dirty="0"/>
              <a:t/>
            </a:r>
            <a:br>
              <a:rPr lang="en-US" dirty="0"/>
            </a:br>
            <a:r>
              <a:rPr lang="en-US" dirty="0" smtClean="0"/>
              <a:t>Form 190-A</a:t>
            </a:r>
            <a:endParaRPr lang="en-US" dirty="0"/>
          </a:p>
        </p:txBody>
      </p:sp>
      <p:sp>
        <p:nvSpPr>
          <p:cNvPr id="3" name="Content Placeholder 2"/>
          <p:cNvSpPr>
            <a:spLocks noGrp="1"/>
          </p:cNvSpPr>
          <p:nvPr>
            <p:ph idx="1"/>
          </p:nvPr>
        </p:nvSpPr>
        <p:spPr>
          <a:xfrm>
            <a:off x="609600" y="2209801"/>
            <a:ext cx="7933765" cy="2514600"/>
          </a:xfrm>
        </p:spPr>
        <p:txBody>
          <a:bodyPr>
            <a:normAutofit/>
          </a:bodyPr>
          <a:lstStyle/>
          <a:p>
            <a:r>
              <a:rPr lang="en-US" sz="3600" dirty="0" smtClean="0"/>
              <a:t>On (</a:t>
            </a:r>
            <a:r>
              <a:rPr lang="en-US" sz="3600" u="sng" dirty="0" smtClean="0">
                <a:solidFill>
                  <a:srgbClr val="FF0000"/>
                </a:solidFill>
              </a:rPr>
              <a:t>insert date of injury</a:t>
            </a:r>
            <a:r>
              <a:rPr lang="en-US" sz="3600" dirty="0" smtClean="0"/>
              <a:t>), (</a:t>
            </a:r>
            <a:r>
              <a:rPr lang="en-US" sz="3600" u="sng" dirty="0" smtClean="0">
                <a:solidFill>
                  <a:srgbClr val="FF0000"/>
                </a:solidFill>
              </a:rPr>
              <a:t>insert employee/patient name</a:t>
            </a:r>
            <a:r>
              <a:rPr lang="en-US" sz="3600" dirty="0" smtClean="0"/>
              <a:t>) sustained a work-related injury while working for (</a:t>
            </a:r>
            <a:r>
              <a:rPr lang="en-US" sz="3600" u="sng" dirty="0" smtClean="0">
                <a:solidFill>
                  <a:srgbClr val="FF0000"/>
                </a:solidFill>
              </a:rPr>
              <a:t>insert employer/insured name</a:t>
            </a:r>
            <a:r>
              <a:rPr lang="en-US" sz="3600" dirty="0" smtClean="0"/>
              <a:t>).</a:t>
            </a:r>
          </a:p>
          <a:p>
            <a:endParaRPr lang="en-US" sz="12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4828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8152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smtClean="0"/>
              <a:t> </a:t>
            </a:r>
            <a:r>
              <a:rPr lang="en-US" dirty="0"/>
              <a:t/>
            </a:r>
            <a:br>
              <a:rPr lang="en-US" dirty="0"/>
            </a:br>
            <a:r>
              <a:rPr lang="en-US" b="1" dirty="0"/>
              <a:t>Provider’s Petition for </a:t>
            </a:r>
            <a:r>
              <a:rPr lang="en-US" b="1" dirty="0" smtClean="0"/>
              <a:t>Payment: </a:t>
            </a:r>
            <a:r>
              <a:rPr lang="en-US" dirty="0" smtClean="0"/>
              <a:t/>
            </a:r>
            <a:br>
              <a:rPr lang="en-US" dirty="0" smtClean="0"/>
            </a:br>
            <a:r>
              <a:rPr lang="en-US" dirty="0" smtClean="0"/>
              <a:t>Form 190-A</a:t>
            </a:r>
            <a:endParaRPr lang="en-US" dirty="0"/>
          </a:p>
        </p:txBody>
      </p:sp>
      <p:sp>
        <p:nvSpPr>
          <p:cNvPr id="3" name="Content Placeholder 2"/>
          <p:cNvSpPr>
            <a:spLocks noGrp="1"/>
          </p:cNvSpPr>
          <p:nvPr>
            <p:ph idx="1"/>
          </p:nvPr>
        </p:nvSpPr>
        <p:spPr>
          <a:xfrm>
            <a:off x="682625" y="2247901"/>
            <a:ext cx="7933765" cy="3138487"/>
          </a:xfrm>
        </p:spPr>
        <p:txBody>
          <a:bodyPr>
            <a:normAutofit/>
          </a:bodyPr>
          <a:lstStyle/>
          <a:p>
            <a:r>
              <a:rPr lang="en-US" sz="3600" dirty="0" smtClean="0"/>
              <a:t>The </a:t>
            </a:r>
            <a:r>
              <a:rPr lang="en-US" sz="3600" dirty="0"/>
              <a:t>treatment included (</a:t>
            </a:r>
            <a:r>
              <a:rPr lang="en-US" sz="3600" u="sng" dirty="0">
                <a:solidFill>
                  <a:srgbClr val="FF0000"/>
                </a:solidFill>
              </a:rPr>
              <a:t>describe the treatment provided</a:t>
            </a:r>
            <a:r>
              <a:rPr lang="en-US" sz="3600" dirty="0"/>
              <a:t>) for the employee’s injured.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4828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6840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t>
            </a:r>
            <a:r>
              <a:rPr lang="en-US" dirty="0"/>
              <a:t/>
            </a:r>
            <a:br>
              <a:rPr lang="en-US" dirty="0"/>
            </a:br>
            <a:r>
              <a:rPr lang="en-US" b="1" dirty="0"/>
              <a:t>Provider’s Petition for </a:t>
            </a:r>
            <a:r>
              <a:rPr lang="en-US" b="1" dirty="0" smtClean="0"/>
              <a:t>Payment: </a:t>
            </a:r>
            <a:r>
              <a:rPr lang="en-US" dirty="0" smtClean="0"/>
              <a:t/>
            </a:r>
            <a:br>
              <a:rPr lang="en-US" dirty="0" smtClean="0"/>
            </a:br>
            <a:r>
              <a:rPr lang="en-US" dirty="0" smtClean="0"/>
              <a:t>Form 190-A</a:t>
            </a:r>
            <a:endParaRPr lang="en-US" dirty="0"/>
          </a:p>
        </p:txBody>
      </p:sp>
      <p:sp>
        <p:nvSpPr>
          <p:cNvPr id="3" name="Content Placeholder 2"/>
          <p:cNvSpPr>
            <a:spLocks noGrp="1"/>
          </p:cNvSpPr>
          <p:nvPr>
            <p:ph idx="1"/>
          </p:nvPr>
        </p:nvSpPr>
        <p:spPr>
          <a:xfrm>
            <a:off x="381000" y="1447800"/>
            <a:ext cx="8305800" cy="4343399"/>
          </a:xfrm>
        </p:spPr>
        <p:txBody>
          <a:bodyPr>
            <a:normAutofit fontScale="92500" lnSpcReduction="10000"/>
          </a:bodyPr>
          <a:lstStyle/>
          <a:p>
            <a:pPr marL="0" indent="0">
              <a:buNone/>
            </a:pPr>
            <a:r>
              <a:rPr lang="en-US" dirty="0" smtClean="0"/>
              <a:t>FILING INSTRUCTIONS:</a:t>
            </a:r>
            <a:r>
              <a:rPr lang="en-US" sz="3600" dirty="0" smtClean="0"/>
              <a:t> </a:t>
            </a:r>
            <a:endParaRPr lang="en-US" sz="3600" dirty="0"/>
          </a:p>
          <a:p>
            <a:pPr marL="400050" lvl="1" indent="0">
              <a:buNone/>
            </a:pPr>
            <a:r>
              <a:rPr lang="en-US" sz="3200" dirty="0"/>
              <a:t>1. Mail original petition to the </a:t>
            </a:r>
            <a:r>
              <a:rPr lang="en-US" sz="3200" dirty="0" smtClean="0"/>
              <a:t>WCB </a:t>
            </a:r>
            <a:r>
              <a:rPr lang="en-US" sz="3200" dirty="0"/>
              <a:t>at the above address by regular mail. </a:t>
            </a:r>
          </a:p>
          <a:p>
            <a:pPr marL="400050" lvl="1" indent="0">
              <a:buNone/>
            </a:pPr>
            <a:r>
              <a:rPr lang="en-US" sz="3200" dirty="0"/>
              <a:t>2. Mail one (1) copy </a:t>
            </a:r>
            <a:r>
              <a:rPr lang="en-US" sz="3200" b="1" dirty="0"/>
              <a:t>by certified mail, return receipt requested, </a:t>
            </a:r>
            <a:r>
              <a:rPr lang="en-US" sz="3200" dirty="0"/>
              <a:t>to each other party named in the petition. </a:t>
            </a:r>
          </a:p>
          <a:p>
            <a:pPr marL="400050" lvl="1" indent="0">
              <a:buNone/>
            </a:pPr>
            <a:r>
              <a:rPr lang="en-US" sz="3200" dirty="0"/>
              <a:t>3. Keep one (1) copy for yourself and keep the green certified mail cards when returned to you by the U.S. Post Office. </a:t>
            </a:r>
            <a:r>
              <a:rPr lang="en-US" dirty="0"/>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92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solidFill>
                  <a:srgbClr val="002060"/>
                </a:solidFill>
              </a:rPr>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3200" dirty="0" smtClean="0">
                <a:solidFill>
                  <a:srgbClr val="FF0000"/>
                </a:solidFill>
              </a:rPr>
              <a:t>Anesthesia billing:</a:t>
            </a:r>
            <a:endParaRPr lang="en-US" sz="3200" dirty="0">
              <a:solidFill>
                <a:srgbClr val="FF0000"/>
              </a:solidFill>
            </a:endParaRPr>
          </a:p>
          <a:p>
            <a:r>
              <a:rPr lang="en-US" sz="3200" dirty="0">
                <a:solidFill>
                  <a:srgbClr val="002060"/>
                </a:solidFill>
              </a:rPr>
              <a:t>Time Unit: Health care providers must bill </a:t>
            </a:r>
            <a:r>
              <a:rPr lang="en-US" sz="3200" strike="sngStrike" dirty="0">
                <a:solidFill>
                  <a:srgbClr val="002060"/>
                </a:solidFill>
              </a:rPr>
              <a:t>time units only </a:t>
            </a:r>
            <a:r>
              <a:rPr lang="en-US" sz="3200" u="sng" dirty="0">
                <a:solidFill>
                  <a:srgbClr val="002060"/>
                </a:solidFill>
              </a:rPr>
              <a:t>the number of minutes of anesthesia </a:t>
            </a:r>
            <a:r>
              <a:rPr lang="en-US" sz="3200" u="sng" dirty="0" smtClean="0">
                <a:solidFill>
                  <a:srgbClr val="002060"/>
                </a:solidFill>
              </a:rPr>
              <a:t>time</a:t>
            </a:r>
            <a:r>
              <a:rPr lang="en-US" sz="3200" dirty="0" smtClean="0">
                <a:solidFill>
                  <a:srgbClr val="002060"/>
                </a:solidFill>
              </a:rPr>
              <a:t>. </a:t>
            </a:r>
            <a:endParaRPr lang="en-US" sz="3600" u="sng" dirty="0">
              <a:solidFill>
                <a:srgbClr val="00206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5441373"/>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821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t>
            </a:r>
            <a:r>
              <a:rPr lang="en-US" dirty="0"/>
              <a:t/>
            </a:r>
            <a:br>
              <a:rPr lang="en-US" dirty="0"/>
            </a:br>
            <a:r>
              <a:rPr lang="en-US" b="1" dirty="0"/>
              <a:t>Provider’s Petition for </a:t>
            </a:r>
            <a:r>
              <a:rPr lang="en-US" b="1" dirty="0" smtClean="0"/>
              <a:t>Payment: </a:t>
            </a:r>
            <a:r>
              <a:rPr lang="en-US" dirty="0" smtClean="0"/>
              <a:t/>
            </a:r>
            <a:br>
              <a:rPr lang="en-US" dirty="0" smtClean="0"/>
            </a:br>
            <a:r>
              <a:rPr lang="en-US" dirty="0" smtClean="0"/>
              <a:t>Form 190-A</a:t>
            </a:r>
            <a:endParaRPr lang="en-US" dirty="0"/>
          </a:p>
        </p:txBody>
      </p:sp>
      <p:sp>
        <p:nvSpPr>
          <p:cNvPr id="3" name="Content Placeholder 2"/>
          <p:cNvSpPr>
            <a:spLocks noGrp="1"/>
          </p:cNvSpPr>
          <p:nvPr>
            <p:ph idx="1"/>
          </p:nvPr>
        </p:nvSpPr>
        <p:spPr>
          <a:xfrm>
            <a:off x="304800" y="1524000"/>
            <a:ext cx="8610600" cy="4267200"/>
          </a:xfrm>
        </p:spPr>
        <p:txBody>
          <a:bodyPr>
            <a:normAutofit/>
          </a:bodyPr>
          <a:lstStyle/>
          <a:p>
            <a:r>
              <a:rPr lang="en-US" sz="3200" dirty="0" smtClean="0"/>
              <a:t>Three (3) Tiers of Dispute Resolution</a:t>
            </a:r>
          </a:p>
          <a:p>
            <a:pPr lvl="1"/>
            <a:r>
              <a:rPr lang="en-US" sz="2800" dirty="0" smtClean="0"/>
              <a:t>Claims Resolution Specialists (</a:t>
            </a:r>
            <a:r>
              <a:rPr lang="en-US" sz="2800" dirty="0" err="1" smtClean="0"/>
              <a:t>a.k.a.Troubleshooters</a:t>
            </a:r>
            <a:r>
              <a:rPr lang="en-US" sz="2800" dirty="0" smtClean="0"/>
              <a:t>)</a:t>
            </a:r>
          </a:p>
          <a:p>
            <a:pPr lvl="1"/>
            <a:r>
              <a:rPr lang="en-US" sz="2800" dirty="0" smtClean="0"/>
              <a:t>Mediation</a:t>
            </a:r>
          </a:p>
          <a:p>
            <a:pPr lvl="1"/>
            <a:r>
              <a:rPr lang="en-US" sz="2800" dirty="0" smtClean="0"/>
              <a:t>Hearing</a:t>
            </a:r>
          </a:p>
          <a:p>
            <a:r>
              <a:rPr lang="en-US" sz="3200" dirty="0"/>
              <a:t>Five (5) Regional Offices</a:t>
            </a:r>
          </a:p>
          <a:p>
            <a:pPr lvl="1"/>
            <a:r>
              <a:rPr lang="en-US" sz="2800" dirty="0" smtClean="0"/>
              <a:t>Augusta, Bangor, Caribou,   Lewiston, Portland</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1909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Complaint for Audit:</a:t>
            </a:r>
            <a:r>
              <a:rPr lang="en-US" dirty="0" smtClean="0"/>
              <a:t/>
            </a:r>
            <a:br>
              <a:rPr lang="en-US" dirty="0" smtClean="0"/>
            </a:br>
            <a:r>
              <a:rPr lang="en-US" dirty="0" smtClean="0"/>
              <a:t>Form 282</a:t>
            </a:r>
            <a:endParaRPr lang="en-US" dirty="0"/>
          </a:p>
        </p:txBody>
      </p:sp>
      <p:sp>
        <p:nvSpPr>
          <p:cNvPr id="3" name="Content Placeholder 2"/>
          <p:cNvSpPr>
            <a:spLocks noGrp="1"/>
          </p:cNvSpPr>
          <p:nvPr>
            <p:ph idx="1"/>
          </p:nvPr>
        </p:nvSpPr>
        <p:spPr>
          <a:xfrm>
            <a:off x="304800" y="1524000"/>
            <a:ext cx="8610600" cy="4267200"/>
          </a:xfrm>
        </p:spPr>
        <p:txBody>
          <a:bodyPr>
            <a:noAutofit/>
          </a:bodyPr>
          <a:lstStyle/>
          <a:p>
            <a:r>
              <a:rPr lang="en-US" sz="2500" dirty="0" smtClean="0"/>
              <a:t>The </a:t>
            </a:r>
            <a:r>
              <a:rPr lang="en-US" sz="2500" dirty="0"/>
              <a:t>Complainant asks the Board to conduct an investigation to determine if the insurer, self-administered employer or third-party administrator has violated 39-A M.R.S.A. Section 359 by engaging in a </a:t>
            </a:r>
            <a:r>
              <a:rPr lang="en-US" sz="2500" dirty="0">
                <a:solidFill>
                  <a:srgbClr val="FF0000"/>
                </a:solidFill>
              </a:rPr>
              <a:t>pattern</a:t>
            </a:r>
            <a:r>
              <a:rPr lang="en-US" sz="2500" dirty="0"/>
              <a:t> of questionable claims-handling techniques or </a:t>
            </a:r>
            <a:r>
              <a:rPr lang="en-US" sz="2500" dirty="0">
                <a:solidFill>
                  <a:srgbClr val="FF0000"/>
                </a:solidFill>
              </a:rPr>
              <a:t>repeated</a:t>
            </a:r>
            <a:r>
              <a:rPr lang="en-US" sz="2500" dirty="0"/>
              <a:t> unreasonably contested claims and/or has violated Section 360(2) by committing a </a:t>
            </a:r>
            <a:r>
              <a:rPr lang="en-US" sz="2500" dirty="0">
                <a:solidFill>
                  <a:srgbClr val="FF0000"/>
                </a:solidFill>
              </a:rPr>
              <a:t>willful </a:t>
            </a:r>
            <a:r>
              <a:rPr lang="en-US" sz="2500" dirty="0"/>
              <a:t>violation of the Act or committing </a:t>
            </a:r>
            <a:r>
              <a:rPr lang="en-US" sz="2500" dirty="0">
                <a:solidFill>
                  <a:srgbClr val="FF0000"/>
                </a:solidFill>
              </a:rPr>
              <a:t>fraud or intentional misrepresentation</a:t>
            </a:r>
            <a:r>
              <a:rPr lang="en-US" sz="2500" dirty="0"/>
              <a:t>. The Complainant asks that the Board assess all applicable penalties.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77089"/>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930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smtClean="0"/>
              <a:t>Complaint for Audit:</a:t>
            </a:r>
            <a:r>
              <a:rPr lang="en-US" dirty="0" smtClean="0"/>
              <a:t/>
            </a:r>
            <a:br>
              <a:rPr lang="en-US" dirty="0" smtClean="0"/>
            </a:br>
            <a:r>
              <a:rPr lang="en-US" dirty="0" smtClean="0"/>
              <a:t>Form 282</a:t>
            </a:r>
            <a:endParaRPr lang="en-US" dirty="0"/>
          </a:p>
        </p:txBody>
      </p:sp>
      <p:sp>
        <p:nvSpPr>
          <p:cNvPr id="3" name="Content Placeholder 2"/>
          <p:cNvSpPr>
            <a:spLocks noGrp="1"/>
          </p:cNvSpPr>
          <p:nvPr>
            <p:ph idx="1"/>
          </p:nvPr>
        </p:nvSpPr>
        <p:spPr>
          <a:xfrm>
            <a:off x="381000" y="2286000"/>
            <a:ext cx="8610600" cy="2667000"/>
          </a:xfrm>
        </p:spPr>
        <p:txBody>
          <a:bodyPr>
            <a:normAutofit/>
          </a:bodyPr>
          <a:lstStyle/>
          <a:p>
            <a:r>
              <a:rPr lang="en-US" sz="3200" dirty="0" smtClean="0"/>
              <a:t>Can be filed on one or several claims.</a:t>
            </a:r>
          </a:p>
          <a:p>
            <a:r>
              <a:rPr lang="en-US" sz="3200" dirty="0" smtClean="0"/>
              <a:t>Sent to the Board’s Director of Audits </a:t>
            </a:r>
            <a:r>
              <a:rPr lang="en-US" sz="3200" dirty="0" smtClean="0">
                <a:hlinkClick r:id="rId3"/>
              </a:rPr>
              <a:t>Gordon.Davis@maine.gov</a:t>
            </a:r>
            <a:endParaRPr lang="en-US" sz="3200" dirty="0" smtClean="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3387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Provider Review: </a:t>
            </a:r>
            <a:r>
              <a:rPr lang="en-US" dirty="0" smtClean="0">
                <a:solidFill>
                  <a:srgbClr val="002060"/>
                </a:solidFill>
              </a:rPr>
              <a:t>Top </a:t>
            </a:r>
            <a:r>
              <a:rPr lang="en-US" dirty="0">
                <a:solidFill>
                  <a:srgbClr val="002060"/>
                </a:solidFill>
              </a:rPr>
              <a:t>Reasons Bills are Paid Incorrectly</a:t>
            </a:r>
          </a:p>
        </p:txBody>
      </p:sp>
      <p:sp>
        <p:nvSpPr>
          <p:cNvPr id="4" name="Content Placeholder 3"/>
          <p:cNvSpPr>
            <a:spLocks noGrp="1"/>
          </p:cNvSpPr>
          <p:nvPr>
            <p:ph idx="1"/>
          </p:nvPr>
        </p:nvSpPr>
        <p:spPr>
          <a:xfrm>
            <a:off x="457200" y="1981200"/>
            <a:ext cx="8382000" cy="3962400"/>
          </a:xfrm>
        </p:spPr>
        <p:txBody>
          <a:bodyPr>
            <a:normAutofit/>
          </a:bodyPr>
          <a:lstStyle/>
          <a:p>
            <a:r>
              <a:rPr lang="en-US" dirty="0">
                <a:solidFill>
                  <a:srgbClr val="FF0000"/>
                </a:solidFill>
              </a:rPr>
              <a:t>Procedures with modifiers not paid correctly</a:t>
            </a:r>
          </a:p>
          <a:p>
            <a:r>
              <a:rPr lang="en-US" dirty="0">
                <a:solidFill>
                  <a:srgbClr val="002060"/>
                </a:solidFill>
              </a:rPr>
              <a:t>Outpatient facility bills paid by applying the “lessor-of” logic at the line level versus the bill </a:t>
            </a:r>
            <a:r>
              <a:rPr lang="en-US" dirty="0" smtClean="0">
                <a:solidFill>
                  <a:srgbClr val="002060"/>
                </a:solidFill>
              </a:rPr>
              <a:t>level</a:t>
            </a:r>
          </a:p>
          <a:p>
            <a:r>
              <a:rPr lang="en-US" dirty="0" smtClean="0">
                <a:solidFill>
                  <a:srgbClr val="FF0000"/>
                </a:solidFill>
              </a:rPr>
              <a:t>Implants</a:t>
            </a:r>
            <a:r>
              <a:rPr lang="en-US" dirty="0">
                <a:solidFill>
                  <a:srgbClr val="FF0000"/>
                </a:solidFill>
              </a:rPr>
              <a:t>, medical records charges, and/or the charge to complete the M-1 form are not </a:t>
            </a:r>
            <a:r>
              <a:rPr lang="en-US" dirty="0" smtClean="0">
                <a:solidFill>
                  <a:srgbClr val="FF0000"/>
                </a:solidFill>
              </a:rPr>
              <a:t>paid</a:t>
            </a:r>
          </a:p>
          <a:p>
            <a:r>
              <a:rPr lang="en-US" dirty="0" smtClean="0">
                <a:solidFill>
                  <a:srgbClr val="002060"/>
                </a:solidFill>
              </a:rPr>
              <a:t>Professional fee schedule applied to facility fees; i.e. using Appendix II rather than IV</a:t>
            </a:r>
            <a:endParaRPr lang="en-US" dirty="0">
              <a:solidFill>
                <a:srgbClr val="002060"/>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6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Provider Review: </a:t>
            </a:r>
            <a:r>
              <a:rPr lang="en-US" dirty="0" smtClean="0">
                <a:solidFill>
                  <a:srgbClr val="002060"/>
                </a:solidFill>
              </a:rPr>
              <a:t>Top </a:t>
            </a:r>
            <a:r>
              <a:rPr lang="en-US" dirty="0">
                <a:solidFill>
                  <a:srgbClr val="002060"/>
                </a:solidFill>
              </a:rPr>
              <a:t>Reasons Bills are Paid Incorrectly</a:t>
            </a:r>
          </a:p>
        </p:txBody>
      </p:sp>
      <p:sp>
        <p:nvSpPr>
          <p:cNvPr id="4" name="Content Placeholder 3"/>
          <p:cNvSpPr>
            <a:spLocks noGrp="1"/>
          </p:cNvSpPr>
          <p:nvPr>
            <p:ph idx="1"/>
          </p:nvPr>
        </p:nvSpPr>
        <p:spPr>
          <a:xfrm>
            <a:off x="457200" y="1981200"/>
            <a:ext cx="8382000" cy="3809999"/>
          </a:xfrm>
        </p:spPr>
        <p:txBody>
          <a:bodyPr>
            <a:normAutofit/>
          </a:bodyPr>
          <a:lstStyle/>
          <a:p>
            <a:r>
              <a:rPr lang="en-US" dirty="0" smtClean="0">
                <a:solidFill>
                  <a:srgbClr val="FF0000"/>
                </a:solidFill>
              </a:rPr>
              <a:t>Medicare </a:t>
            </a:r>
            <a:r>
              <a:rPr lang="en-US" dirty="0">
                <a:solidFill>
                  <a:srgbClr val="FF0000"/>
                </a:solidFill>
              </a:rPr>
              <a:t>logic </a:t>
            </a:r>
            <a:r>
              <a:rPr lang="en-US" dirty="0" smtClean="0">
                <a:solidFill>
                  <a:srgbClr val="FF0000"/>
                </a:solidFill>
              </a:rPr>
              <a:t>applied versus </a:t>
            </a:r>
            <a:r>
              <a:rPr lang="en-US" dirty="0">
                <a:solidFill>
                  <a:srgbClr val="FF0000"/>
                </a:solidFill>
              </a:rPr>
              <a:t>the Maine WC fee schedule rules</a:t>
            </a:r>
          </a:p>
          <a:p>
            <a:r>
              <a:rPr lang="en-US" dirty="0" smtClean="0">
                <a:solidFill>
                  <a:srgbClr val="002060"/>
                </a:solidFill>
              </a:rPr>
              <a:t>Network </a:t>
            </a:r>
            <a:r>
              <a:rPr lang="en-US" dirty="0">
                <a:solidFill>
                  <a:srgbClr val="002060"/>
                </a:solidFill>
              </a:rPr>
              <a:t>discounts </a:t>
            </a:r>
            <a:r>
              <a:rPr lang="en-US" dirty="0" smtClean="0">
                <a:solidFill>
                  <a:srgbClr val="002060"/>
                </a:solidFill>
              </a:rPr>
              <a:t>applied inappropriately</a:t>
            </a:r>
            <a:endParaRPr lang="en-US" dirty="0">
              <a:solidFill>
                <a:srgbClr val="002060"/>
              </a:solidFill>
            </a:endParaRPr>
          </a:p>
          <a:p>
            <a:r>
              <a:rPr lang="en-US" dirty="0">
                <a:solidFill>
                  <a:srgbClr val="FF0000"/>
                </a:solidFill>
              </a:rPr>
              <a:t>Facility or professional charges not paid for providers that split </a:t>
            </a:r>
            <a:r>
              <a:rPr lang="en-US" dirty="0" smtClean="0">
                <a:solidFill>
                  <a:srgbClr val="FF0000"/>
                </a:solidFill>
              </a:rPr>
              <a:t>bill</a:t>
            </a:r>
            <a:endParaRPr lang="en-US" dirty="0">
              <a:solidFill>
                <a:srgbClr val="FF0000"/>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08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Provider Review:</a:t>
            </a:r>
            <a:r>
              <a:rPr lang="en-US" dirty="0" smtClean="0"/>
              <a:t/>
            </a:r>
            <a:br>
              <a:rPr lang="en-US" dirty="0" smtClean="0"/>
            </a:br>
            <a:r>
              <a:rPr lang="en-US" dirty="0" smtClean="0"/>
              <a:t>Professional Services</a:t>
            </a:r>
            <a:endParaRPr lang="en-US" dirty="0"/>
          </a:p>
        </p:txBody>
      </p:sp>
      <p:sp>
        <p:nvSpPr>
          <p:cNvPr id="3" name="Content Placeholder 2"/>
          <p:cNvSpPr>
            <a:spLocks noGrp="1"/>
          </p:cNvSpPr>
          <p:nvPr>
            <p:ph idx="1"/>
          </p:nvPr>
        </p:nvSpPr>
        <p:spPr>
          <a:xfrm>
            <a:off x="685800" y="1828800"/>
            <a:ext cx="7594600" cy="3886200"/>
          </a:xfrm>
        </p:spPr>
        <p:txBody>
          <a:bodyPr>
            <a:normAutofit/>
          </a:bodyPr>
          <a:lstStyle/>
          <a:p>
            <a:r>
              <a:rPr lang="en-US" sz="3900" dirty="0" smtClean="0"/>
              <a:t>MAP using Section 2 and Appendix II.</a:t>
            </a:r>
          </a:p>
          <a:p>
            <a:pPr lvl="1"/>
            <a:r>
              <a:rPr lang="en-US" sz="3500" dirty="0" smtClean="0"/>
              <a:t>Based on National </a:t>
            </a:r>
            <a:r>
              <a:rPr lang="en-US" sz="3500" dirty="0"/>
              <a:t>Physician Fee Schedule Relative Value </a:t>
            </a:r>
            <a:r>
              <a:rPr lang="en-US" sz="3500" dirty="0" smtClean="0"/>
              <a:t>File and the Board’s base rates.</a:t>
            </a:r>
          </a:p>
          <a:p>
            <a:pPr lvl="1"/>
            <a:r>
              <a:rPr lang="en-US" sz="3500" dirty="0" smtClean="0">
                <a:solidFill>
                  <a:srgbClr val="FF0000"/>
                </a:solidFill>
              </a:rPr>
              <a:t>Lesser of logic applied line by line.</a:t>
            </a:r>
          </a:p>
          <a:p>
            <a:endParaRPr lang="en-US"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020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2" y="304800"/>
            <a:ext cx="7789815" cy="685800"/>
          </a:xfrm>
        </p:spPr>
        <p:txBody>
          <a:bodyPr>
            <a:normAutofit fontScale="90000"/>
          </a:bodyPr>
          <a:lstStyle/>
          <a:p>
            <a:r>
              <a:rPr lang="en-US" cap="none" dirty="0" smtClean="0"/>
              <a:t>Anesthesia Example</a:t>
            </a:r>
            <a:endParaRPr lang="en-US" cap="none" dirty="0"/>
          </a:p>
        </p:txBody>
      </p:sp>
      <p:sp>
        <p:nvSpPr>
          <p:cNvPr id="6" name="Content Placeholder 5"/>
          <p:cNvSpPr>
            <a:spLocks noGrp="1"/>
          </p:cNvSpPr>
          <p:nvPr>
            <p:ph idx="1"/>
          </p:nvPr>
        </p:nvSpPr>
        <p:spPr>
          <a:xfrm>
            <a:off x="389467" y="2338388"/>
            <a:ext cx="8754533" cy="4114800"/>
          </a:xfrm>
        </p:spPr>
        <p:txBody>
          <a:bodyPr>
            <a:normAutofit/>
          </a:bodyPr>
          <a:lstStyle/>
          <a:p>
            <a:endParaRPr lang="en-US" sz="1800" dirty="0" smtClean="0"/>
          </a:p>
          <a:p>
            <a:pPr marL="114300" indent="0">
              <a:buNone/>
            </a:pPr>
            <a:r>
              <a:rPr lang="en-US" sz="2800" dirty="0" smtClean="0"/>
              <a:t>Board </a:t>
            </a:r>
            <a:r>
              <a:rPr lang="en-US" sz="2800" dirty="0"/>
              <a:t>Rules and Regulations, Chapter </a:t>
            </a:r>
            <a:r>
              <a:rPr lang="en-US" sz="2800" dirty="0" smtClean="0"/>
              <a:t>5:</a:t>
            </a:r>
            <a:endParaRPr lang="en-US" sz="2800" dirty="0"/>
          </a:p>
          <a:p>
            <a:pPr marL="411480" lvl="1" indent="0">
              <a:buNone/>
            </a:pPr>
            <a:r>
              <a:rPr lang="en-US" sz="2400" dirty="0" smtClean="0"/>
              <a:t>Base </a:t>
            </a:r>
            <a:r>
              <a:rPr lang="en-US" sz="2400" dirty="0"/>
              <a:t>Unit = </a:t>
            </a:r>
            <a:r>
              <a:rPr lang="en-US" sz="2400" dirty="0" smtClean="0"/>
              <a:t>3 per Appendix II</a:t>
            </a:r>
          </a:p>
          <a:p>
            <a:pPr marL="411480" lvl="1" indent="0">
              <a:buNone/>
            </a:pPr>
            <a:r>
              <a:rPr lang="en-US" sz="2400" dirty="0" smtClean="0"/>
              <a:t>Time Units = 2 per Section 2.03, Subsection 1.B.</a:t>
            </a:r>
          </a:p>
          <a:p>
            <a:pPr marL="114300" indent="0">
              <a:buNone/>
            </a:pPr>
            <a:r>
              <a:rPr lang="en-US" sz="2800" dirty="0" smtClean="0"/>
              <a:t>Amount Due:</a:t>
            </a:r>
            <a:endParaRPr lang="en-US" sz="2800" dirty="0"/>
          </a:p>
          <a:p>
            <a:pPr marL="411480" lvl="1" indent="0">
              <a:buNone/>
            </a:pPr>
            <a:r>
              <a:rPr lang="en-US" sz="2400" dirty="0" smtClean="0"/>
              <a:t>3 </a:t>
            </a:r>
            <a:r>
              <a:rPr lang="en-US" sz="2400" dirty="0"/>
              <a:t>Base Unit + 2 Time Units = 5 Total Units</a:t>
            </a:r>
            <a:endParaRPr lang="en-US" sz="2400" u="dbl" dirty="0"/>
          </a:p>
          <a:p>
            <a:pPr marL="411480" lvl="1" indent="0">
              <a:buNone/>
            </a:pPr>
            <a:r>
              <a:rPr lang="en-US" sz="2400" dirty="0" smtClean="0"/>
              <a:t>5 </a:t>
            </a:r>
            <a:r>
              <a:rPr lang="en-US" sz="2400" dirty="0"/>
              <a:t>Total Units X </a:t>
            </a:r>
            <a:r>
              <a:rPr lang="en-US" sz="2400" dirty="0" smtClean="0"/>
              <a:t>$60.00 </a:t>
            </a:r>
            <a:r>
              <a:rPr lang="en-US" sz="2400" dirty="0"/>
              <a:t>= </a:t>
            </a:r>
            <a:r>
              <a:rPr lang="en-US" sz="2400" dirty="0" smtClean="0"/>
              <a:t>$300.00</a:t>
            </a:r>
          </a:p>
          <a:p>
            <a:pPr marL="411480" lvl="1" indent="0">
              <a:buNone/>
            </a:pPr>
            <a:r>
              <a:rPr lang="en-US" sz="2400" dirty="0" smtClean="0"/>
              <a:t>Modifier QX – pay at 50% = </a:t>
            </a:r>
            <a:r>
              <a:rPr lang="en-US" sz="2400" u="sng" dirty="0" smtClean="0"/>
              <a:t>$150.00 </a:t>
            </a:r>
            <a:r>
              <a:rPr lang="en-US" sz="2400" dirty="0" smtClean="0"/>
              <a:t>(MAP less than U&amp;C charge).</a:t>
            </a:r>
            <a:endParaRPr lang="en-US" sz="2400" dirty="0"/>
          </a:p>
          <a:p>
            <a:pPr marL="411480" lvl="1" indent="0">
              <a:buNone/>
            </a:pPr>
            <a:endParaRPr lang="en-US" sz="2400" u="sng" dirty="0" smtClean="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06" y="1221344"/>
            <a:ext cx="9135533"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8381999" y="1933338"/>
            <a:ext cx="601133" cy="711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0" y="2142920"/>
            <a:ext cx="974413" cy="369332"/>
          </a:xfrm>
          <a:prstGeom prst="rect">
            <a:avLst/>
          </a:prstGeom>
          <a:solidFill>
            <a:schemeClr val="bg1"/>
          </a:solidFill>
        </p:spPr>
        <p:txBody>
          <a:bodyPr wrap="square" rtlCol="0">
            <a:spAutoFit/>
          </a:bodyPr>
          <a:lstStyle/>
          <a:p>
            <a:pPr algn="ctr"/>
            <a:r>
              <a:rPr lang="en-US" b="1" dirty="0" smtClean="0"/>
              <a:t>QX</a:t>
            </a:r>
            <a:endParaRPr lang="en-US" b="1" dirty="0"/>
          </a:p>
        </p:txBody>
      </p:sp>
    </p:spTree>
    <p:extLst>
      <p:ext uri="{BB962C8B-B14F-4D97-AF65-F5344CB8AC3E}">
        <p14:creationId xmlns:p14="http://schemas.microsoft.com/office/powerpoint/2010/main" val="21975916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idx="1"/>
          </p:nvPr>
        </p:nvSpPr>
        <p:spPr>
          <a:xfrm>
            <a:off x="381000" y="3200400"/>
            <a:ext cx="8503920" cy="3505200"/>
          </a:xfrm>
        </p:spPr>
        <p:txBody>
          <a:bodyPr>
            <a:normAutofit/>
          </a:bodyPr>
          <a:lstStyle/>
          <a:p>
            <a:pPr marL="0" indent="0">
              <a:buNone/>
            </a:pPr>
            <a:endParaRPr lang="en-US" dirty="0"/>
          </a:p>
          <a:p>
            <a:endParaRPr lang="en-US" sz="3200" u="sng" dirty="0"/>
          </a:p>
          <a:p>
            <a:endParaRPr lang="en-US" dirty="0"/>
          </a:p>
        </p:txBody>
      </p:sp>
      <p:sp>
        <p:nvSpPr>
          <p:cNvPr id="9" name="Content Placeholder 3"/>
          <p:cNvSpPr txBox="1">
            <a:spLocks/>
          </p:cNvSpPr>
          <p:nvPr/>
        </p:nvSpPr>
        <p:spPr>
          <a:xfrm>
            <a:off x="381000" y="3886200"/>
            <a:ext cx="8656320" cy="29718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US" sz="1000" b="1" dirty="0" smtClean="0"/>
          </a:p>
          <a:p>
            <a:pPr marL="0" indent="0">
              <a:buNone/>
            </a:pPr>
            <a:r>
              <a:rPr lang="en-US" dirty="0" smtClean="0"/>
              <a:t>Appendix II:</a:t>
            </a:r>
          </a:p>
          <a:p>
            <a:pPr>
              <a:buFont typeface="Wingdings"/>
              <a:buBlip>
                <a:blip r:embed="rId3"/>
              </a:buBlip>
            </a:pPr>
            <a:endParaRPr lang="en-US" dirty="0" smtClean="0"/>
          </a:p>
          <a:p>
            <a:pPr>
              <a:buFont typeface="Wingdings"/>
              <a:buBlip>
                <a:blip r:embed="rId3"/>
              </a:buBlip>
            </a:pPr>
            <a:endParaRPr lang="en-US" dirty="0" smtClean="0"/>
          </a:p>
          <a:p>
            <a:pPr>
              <a:buFont typeface="Wingdings"/>
              <a:buBlip>
                <a:blip r:embed="rId3"/>
              </a:buBlip>
            </a:pPr>
            <a:endParaRPr lang="en-US" dirty="0" smtClean="0"/>
          </a:p>
          <a:p>
            <a:pPr>
              <a:buFont typeface="Wingdings"/>
              <a:buBlip>
                <a:blip r:embed="rId3"/>
              </a:buBlip>
            </a:pPr>
            <a:endParaRPr lang="en-US" sz="3200" dirty="0" smtClean="0"/>
          </a:p>
          <a:p>
            <a:endParaRPr lang="en-US" sz="3200" u="sng" dirty="0" smtClean="0"/>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36" y="1691575"/>
            <a:ext cx="7210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136973152"/>
              </p:ext>
            </p:extLst>
          </p:nvPr>
        </p:nvGraphicFramePr>
        <p:xfrm>
          <a:off x="790188" y="4724400"/>
          <a:ext cx="7492366" cy="1745826"/>
        </p:xfrm>
        <a:graphic>
          <a:graphicData uri="http://schemas.openxmlformats.org/drawingml/2006/table">
            <a:tbl>
              <a:tblPr firstRow="1" bandRow="1">
                <a:tableStyleId>{5C22544A-7EE6-4342-B048-85BDC9FD1C3A}</a:tableStyleId>
              </a:tblPr>
              <a:tblGrid>
                <a:gridCol w="3746183"/>
                <a:gridCol w="3746183"/>
              </a:tblGrid>
              <a:tr h="349250">
                <a:tc>
                  <a:txBody>
                    <a:bodyPr/>
                    <a:lstStyle/>
                    <a:p>
                      <a:pPr algn="ctr"/>
                      <a:r>
                        <a:rPr lang="en-US" sz="2800" dirty="0" smtClean="0"/>
                        <a:t>CPT</a:t>
                      </a:r>
                      <a:endParaRPr lang="en-US" sz="2800" dirty="0"/>
                    </a:p>
                  </a:txBody>
                  <a:tcPr/>
                </a:tc>
                <a:tc>
                  <a:txBody>
                    <a:bodyPr/>
                    <a:lstStyle/>
                    <a:p>
                      <a:pPr algn="ctr"/>
                      <a:r>
                        <a:rPr lang="en-US" sz="2800" dirty="0" smtClean="0"/>
                        <a:t>FEE</a:t>
                      </a:r>
                      <a:endParaRPr lang="en-US" sz="2800" dirty="0"/>
                    </a:p>
                  </a:txBody>
                  <a:tcPr/>
                </a:tc>
              </a:tr>
              <a:tr h="613833">
                <a:tc>
                  <a:txBody>
                    <a:bodyPr/>
                    <a:lstStyle/>
                    <a:p>
                      <a:pPr algn="ctr"/>
                      <a:r>
                        <a:rPr lang="en-US" sz="2800" dirty="0" smtClean="0"/>
                        <a:t>99213</a:t>
                      </a:r>
                      <a:endParaRPr lang="en-US" sz="2800" dirty="0"/>
                    </a:p>
                  </a:txBody>
                  <a:tcPr/>
                </a:tc>
                <a:tc>
                  <a:txBody>
                    <a:bodyPr/>
                    <a:lstStyle/>
                    <a:p>
                      <a:pPr algn="ctr"/>
                      <a:r>
                        <a:rPr lang="en-US" sz="2800" dirty="0" smtClean="0"/>
                        <a:t>$125.40</a:t>
                      </a:r>
                      <a:endParaRPr lang="en-US" sz="2800" dirty="0"/>
                    </a:p>
                  </a:txBody>
                  <a:tcPr/>
                </a:tc>
              </a:tr>
              <a:tr h="613833">
                <a:tc>
                  <a:txBody>
                    <a:bodyPr/>
                    <a:lstStyle/>
                    <a:p>
                      <a:pPr algn="ctr"/>
                      <a:r>
                        <a:rPr lang="en-US" sz="2800" dirty="0" smtClean="0"/>
                        <a:t>98926</a:t>
                      </a:r>
                      <a:endParaRPr lang="en-US" sz="2800" dirty="0"/>
                    </a:p>
                  </a:txBody>
                  <a:tcPr/>
                </a:tc>
                <a:tc>
                  <a:txBody>
                    <a:bodyPr/>
                    <a:lstStyle/>
                    <a:p>
                      <a:pPr algn="ctr"/>
                      <a:r>
                        <a:rPr lang="en-US" sz="2800" dirty="0" smtClean="0"/>
                        <a:t>$76.80</a:t>
                      </a:r>
                      <a:endParaRPr lang="en-US" sz="2800" dirty="0"/>
                    </a:p>
                  </a:txBody>
                  <a:tcPr/>
                </a:tc>
              </a:tr>
            </a:tbl>
          </a:graphicData>
        </a:graphic>
      </p:graphicFrame>
      <p:sp>
        <p:nvSpPr>
          <p:cNvPr id="2" name="Oval 1"/>
          <p:cNvSpPr/>
          <p:nvPr/>
        </p:nvSpPr>
        <p:spPr>
          <a:xfrm>
            <a:off x="790188" y="2091625"/>
            <a:ext cx="7492365" cy="156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0" name="Title 1"/>
          <p:cNvSpPr>
            <a:spLocks noGrp="1"/>
          </p:cNvSpPr>
          <p:nvPr>
            <p:ph type="title"/>
          </p:nvPr>
        </p:nvSpPr>
        <p:spPr>
          <a:xfrm>
            <a:off x="342900" y="533400"/>
            <a:ext cx="8365512" cy="685800"/>
          </a:xfrm>
        </p:spPr>
        <p:txBody>
          <a:bodyPr>
            <a:normAutofit fontScale="90000"/>
          </a:bodyPr>
          <a:lstStyle/>
          <a:p>
            <a:r>
              <a:rPr lang="en-US" cap="none" dirty="0" smtClean="0"/>
              <a:t>Evaluation &amp; Management Example</a:t>
            </a:r>
            <a:endParaRPr lang="en-US" cap="none" dirty="0"/>
          </a:p>
        </p:txBody>
      </p:sp>
    </p:spTree>
    <p:extLst>
      <p:ext uri="{BB962C8B-B14F-4D97-AF65-F5344CB8AC3E}">
        <p14:creationId xmlns:p14="http://schemas.microsoft.com/office/powerpoint/2010/main" val="17569352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572000"/>
            <a:ext cx="8503920" cy="2133600"/>
          </a:xfrm>
        </p:spPr>
        <p:txBody>
          <a:bodyPr>
            <a:normAutofit/>
          </a:bodyPr>
          <a:lstStyle/>
          <a:p>
            <a:pPr marL="114300" lvl="0" indent="0">
              <a:buNone/>
            </a:pPr>
            <a:r>
              <a:rPr lang="en-US" sz="2800" dirty="0" smtClean="0"/>
              <a:t>S9981 is not in Appendix II.  Per Section 1.08(3): The </a:t>
            </a:r>
            <a:r>
              <a:rPr lang="en-US" sz="2800" dirty="0"/>
              <a:t>maximum fee for copies is $5 for the first page and 45¢ for each additional page, up to a maximum of $250.00.  </a:t>
            </a:r>
            <a:endParaRPr lang="en-US" sz="2800" dirty="0" smtClean="0"/>
          </a:p>
          <a:p>
            <a:pPr marL="114300" lvl="0" indent="0">
              <a:buNone/>
            </a:pPr>
            <a:endParaRPr lang="en-US" sz="1000" dirty="0"/>
          </a:p>
        </p:txBody>
      </p:sp>
      <p:sp>
        <p:nvSpPr>
          <p:cNvPr id="5" name="TextBox 4"/>
          <p:cNvSpPr txBox="1"/>
          <p:nvPr/>
        </p:nvSpPr>
        <p:spPr>
          <a:xfrm>
            <a:off x="1008969" y="533400"/>
            <a:ext cx="7467600"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a:t>
            </a:r>
            <a:endParaRPr lang="en-US" sz="3600" dirty="0">
              <a:solidFill>
                <a:schemeClr val="bg1"/>
              </a:solidFill>
              <a:latin typeface="+mj-lt"/>
              <a:ea typeface="+mj-ea"/>
              <a:cs typeface="+mj-c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96001"/>
            <a:ext cx="7210425" cy="223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7915" y="3582759"/>
            <a:ext cx="7492365" cy="781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Title 1"/>
          <p:cNvSpPr>
            <a:spLocks noGrp="1"/>
          </p:cNvSpPr>
          <p:nvPr>
            <p:ph type="title"/>
          </p:nvPr>
        </p:nvSpPr>
        <p:spPr>
          <a:xfrm>
            <a:off x="560013" y="836831"/>
            <a:ext cx="8365512" cy="685800"/>
          </a:xfrm>
        </p:spPr>
        <p:txBody>
          <a:bodyPr>
            <a:normAutofit fontScale="90000"/>
          </a:bodyPr>
          <a:lstStyle/>
          <a:p>
            <a:r>
              <a:rPr lang="en-US" cap="none" dirty="0" smtClean="0"/>
              <a:t>Evaluation &amp; Management Example</a:t>
            </a:r>
            <a:endParaRPr lang="en-US" cap="none" dirty="0"/>
          </a:p>
        </p:txBody>
      </p:sp>
    </p:spTree>
    <p:extLst>
      <p:ext uri="{BB962C8B-B14F-4D97-AF65-F5344CB8AC3E}">
        <p14:creationId xmlns:p14="http://schemas.microsoft.com/office/powerpoint/2010/main" val="22792901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052047"/>
            <a:ext cx="8503920" cy="2590800"/>
          </a:xfrm>
        </p:spPr>
        <p:txBody>
          <a:bodyPr>
            <a:normAutofit/>
          </a:bodyPr>
          <a:lstStyle/>
          <a:p>
            <a:pPr marL="114300" indent="0">
              <a:buNone/>
            </a:pPr>
            <a:r>
              <a:rPr lang="en-US" sz="2800" dirty="0" smtClean="0"/>
              <a:t>Amount Due = </a:t>
            </a:r>
            <a:r>
              <a:rPr lang="en-US" sz="2800" dirty="0"/>
              <a:t>$</a:t>
            </a:r>
            <a:r>
              <a:rPr lang="en-US" sz="2800" dirty="0" smtClean="0"/>
              <a:t>125.40 </a:t>
            </a:r>
            <a:r>
              <a:rPr lang="en-US" sz="2800" dirty="0"/>
              <a:t>+ </a:t>
            </a:r>
            <a:r>
              <a:rPr lang="en-US" sz="2800" dirty="0" smtClean="0"/>
              <a:t>$76.80 + $5.00 </a:t>
            </a:r>
            <a:r>
              <a:rPr lang="en-US" sz="2800" dirty="0"/>
              <a:t>= </a:t>
            </a:r>
            <a:r>
              <a:rPr lang="en-US" sz="2800" u="sng" dirty="0" smtClean="0"/>
              <a:t>$207.20</a:t>
            </a:r>
            <a:r>
              <a:rPr lang="en-US" sz="2800" dirty="0" smtClean="0"/>
              <a:t> (all MAPs less than charges).</a:t>
            </a:r>
          </a:p>
          <a:p>
            <a:pPr marL="411480" lvl="1" indent="0">
              <a:buNone/>
            </a:pPr>
            <a:r>
              <a:rPr lang="en-US" sz="2800" dirty="0">
                <a:solidFill>
                  <a:srgbClr val="FF0000"/>
                </a:solidFill>
              </a:rPr>
              <a:t>Units for S9981 </a:t>
            </a:r>
            <a:r>
              <a:rPr lang="en-US" sz="2800" dirty="0" smtClean="0">
                <a:solidFill>
                  <a:srgbClr val="FF0000"/>
                </a:solidFill>
              </a:rPr>
              <a:t>should have been 3 (total number of pages) but provider didn’t bill correctly.  </a:t>
            </a:r>
            <a:endParaRPr lang="en-US" sz="2800" dirty="0">
              <a:solidFill>
                <a:srgbClr val="FF0000"/>
              </a:solidFill>
            </a:endParaRPr>
          </a:p>
          <a:p>
            <a:endParaRPr lang="en-US" sz="3200" u="sng" dirty="0"/>
          </a:p>
          <a:p>
            <a:endParaRPr lang="en-US" dirty="0"/>
          </a:p>
        </p:txBody>
      </p:sp>
      <p:sp>
        <p:nvSpPr>
          <p:cNvPr id="5" name="TextBox 4"/>
          <p:cNvSpPr txBox="1"/>
          <p:nvPr/>
        </p:nvSpPr>
        <p:spPr>
          <a:xfrm>
            <a:off x="1034143" y="609600"/>
            <a:ext cx="7467600"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a:t>
            </a:r>
            <a:endParaRPr lang="en-US" sz="3600" dirty="0">
              <a:solidFill>
                <a:schemeClr val="bg1"/>
              </a:solidFill>
              <a:latin typeface="+mj-lt"/>
              <a:ea typeface="+mj-ea"/>
              <a:cs typeface="+mj-c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25887"/>
            <a:ext cx="7210425" cy="223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283824" y="3250912"/>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4052047"/>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42900" y="533400"/>
            <a:ext cx="8365512" cy="685800"/>
          </a:xfrm>
        </p:spPr>
        <p:txBody>
          <a:bodyPr>
            <a:normAutofit fontScale="90000"/>
          </a:bodyPr>
          <a:lstStyle/>
          <a:p>
            <a:r>
              <a:rPr lang="en-US" cap="none" dirty="0" smtClean="0"/>
              <a:t>Evaluation &amp; Management Example</a:t>
            </a:r>
            <a:endParaRPr lang="en-US" cap="none" dirty="0"/>
          </a:p>
        </p:txBody>
      </p:sp>
    </p:spTree>
    <p:extLst>
      <p:ext uri="{BB962C8B-B14F-4D97-AF65-F5344CB8AC3E}">
        <p14:creationId xmlns:p14="http://schemas.microsoft.com/office/powerpoint/2010/main" val="246623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rgbClr val="002060"/>
                </a:solidFill>
              </a:rPr>
              <a:t>Increased Rates </a:t>
            </a:r>
            <a:br>
              <a:rPr lang="en-US" dirty="0" smtClean="0">
                <a:solidFill>
                  <a:srgbClr val="002060"/>
                </a:solidFill>
              </a:rPr>
            </a:br>
            <a:r>
              <a:rPr lang="en-US" dirty="0" smtClean="0">
                <a:solidFill>
                  <a:srgbClr val="002060"/>
                </a:solidFill>
              </a:rPr>
              <a:t>Effective 1-1-19</a:t>
            </a:r>
            <a:endParaRPr lang="en-US" dirty="0"/>
          </a:p>
        </p:txBody>
      </p:sp>
      <p:sp>
        <p:nvSpPr>
          <p:cNvPr id="6" name="Text Placeholder 5"/>
          <p:cNvSpPr>
            <a:spLocks noGrp="1"/>
          </p:cNvSpPr>
          <p:nvPr>
            <p:ph type="body" idx="1"/>
          </p:nvPr>
        </p:nvSpPr>
        <p:spPr/>
        <p:txBody>
          <a:bodyPr>
            <a:normAutofit/>
          </a:bodyPr>
          <a:lstStyle/>
          <a:p>
            <a:r>
              <a:rPr lang="en-US" sz="3200" dirty="0" smtClean="0">
                <a:solidFill>
                  <a:srgbClr val="FF0000"/>
                </a:solidFill>
              </a:rPr>
              <a:t>Professional Fees</a:t>
            </a:r>
            <a:endParaRPr lang="en-US" sz="3200" dirty="0">
              <a:solidFill>
                <a:srgbClr val="FF0000"/>
              </a:solidFill>
            </a:endParaRPr>
          </a:p>
        </p:txBody>
      </p:sp>
      <p:sp>
        <p:nvSpPr>
          <p:cNvPr id="7" name="Text Placeholder 6"/>
          <p:cNvSpPr>
            <a:spLocks noGrp="1"/>
          </p:cNvSpPr>
          <p:nvPr>
            <p:ph type="body" sz="half" idx="3"/>
          </p:nvPr>
        </p:nvSpPr>
        <p:spPr/>
        <p:txBody>
          <a:bodyPr>
            <a:noAutofit/>
          </a:bodyPr>
          <a:lstStyle/>
          <a:p>
            <a:r>
              <a:rPr lang="en-US" sz="3200" dirty="0" smtClean="0">
                <a:solidFill>
                  <a:srgbClr val="FF0000"/>
                </a:solidFill>
              </a:rPr>
              <a:t>Facility Fees</a:t>
            </a:r>
            <a:endParaRPr lang="en-US" sz="3200" dirty="0">
              <a:solidFill>
                <a:srgbClr val="FF0000"/>
              </a:solidFill>
            </a:endParaRPr>
          </a:p>
        </p:txBody>
      </p:sp>
      <p:sp>
        <p:nvSpPr>
          <p:cNvPr id="3" name="Content Placeholder 2"/>
          <p:cNvSpPr>
            <a:spLocks noGrp="1"/>
          </p:cNvSpPr>
          <p:nvPr>
            <p:ph sz="quarter" idx="2"/>
          </p:nvPr>
        </p:nvSpPr>
        <p:spPr/>
        <p:txBody>
          <a:bodyPr>
            <a:normAutofit/>
          </a:bodyPr>
          <a:lstStyle/>
          <a:p>
            <a:r>
              <a:rPr lang="en-US" sz="2600" dirty="0" smtClean="0">
                <a:solidFill>
                  <a:srgbClr val="002060"/>
                </a:solidFill>
              </a:rPr>
              <a:t>Anesthesia - $60</a:t>
            </a:r>
          </a:p>
          <a:p>
            <a:r>
              <a:rPr lang="en-US" sz="2600" dirty="0" smtClean="0">
                <a:solidFill>
                  <a:srgbClr val="002060"/>
                </a:solidFill>
              </a:rPr>
              <a:t>All Other Professional - $60</a:t>
            </a:r>
          </a:p>
          <a:p>
            <a:r>
              <a:rPr lang="en-US" sz="2600" dirty="0" smtClean="0">
                <a:solidFill>
                  <a:srgbClr val="002060"/>
                </a:solidFill>
              </a:rPr>
              <a:t>DMEPOS – 135% of Medicare</a:t>
            </a:r>
          </a:p>
        </p:txBody>
      </p:sp>
      <p:sp>
        <p:nvSpPr>
          <p:cNvPr id="4" name="Content Placeholder 3"/>
          <p:cNvSpPr>
            <a:spLocks noGrp="1"/>
          </p:cNvSpPr>
          <p:nvPr>
            <p:ph sz="quarter" idx="4"/>
          </p:nvPr>
        </p:nvSpPr>
        <p:spPr/>
        <p:txBody>
          <a:bodyPr>
            <a:normAutofit/>
          </a:bodyPr>
          <a:lstStyle/>
          <a:p>
            <a:r>
              <a:rPr lang="en-US" sz="2600" dirty="0" smtClean="0">
                <a:solidFill>
                  <a:srgbClr val="002060"/>
                </a:solidFill>
              </a:rPr>
              <a:t>IP ACH </a:t>
            </a:r>
            <a:r>
              <a:rPr lang="en-US" sz="2600" dirty="0">
                <a:solidFill>
                  <a:srgbClr val="002060"/>
                </a:solidFill>
              </a:rPr>
              <a:t>- $11,121.68</a:t>
            </a:r>
          </a:p>
          <a:p>
            <a:r>
              <a:rPr lang="en-US" sz="2600" dirty="0" smtClean="0">
                <a:solidFill>
                  <a:srgbClr val="002060"/>
                </a:solidFill>
              </a:rPr>
              <a:t>IP CAH </a:t>
            </a:r>
            <a:r>
              <a:rPr lang="en-US" sz="2600" dirty="0">
                <a:solidFill>
                  <a:srgbClr val="002060"/>
                </a:solidFill>
              </a:rPr>
              <a:t>- $11,788.98</a:t>
            </a:r>
          </a:p>
          <a:p>
            <a:r>
              <a:rPr lang="en-US" sz="2600" dirty="0" smtClean="0">
                <a:solidFill>
                  <a:srgbClr val="002060"/>
                </a:solidFill>
              </a:rPr>
              <a:t>OP ACH </a:t>
            </a:r>
            <a:r>
              <a:rPr lang="en-US" sz="2600" dirty="0">
                <a:solidFill>
                  <a:srgbClr val="002060"/>
                </a:solidFill>
              </a:rPr>
              <a:t>- $150.05</a:t>
            </a:r>
          </a:p>
          <a:p>
            <a:r>
              <a:rPr lang="en-US" sz="2600" dirty="0" smtClean="0">
                <a:solidFill>
                  <a:srgbClr val="002060"/>
                </a:solidFill>
              </a:rPr>
              <a:t>OP CAH </a:t>
            </a:r>
            <a:r>
              <a:rPr lang="en-US" sz="2600" dirty="0">
                <a:solidFill>
                  <a:srgbClr val="002060"/>
                </a:solidFill>
              </a:rPr>
              <a:t>- $174</a:t>
            </a:r>
          </a:p>
          <a:p>
            <a:r>
              <a:rPr lang="en-US" sz="2600" dirty="0" smtClean="0">
                <a:solidFill>
                  <a:srgbClr val="002060"/>
                </a:solidFill>
              </a:rPr>
              <a:t>OP ASC </a:t>
            </a:r>
            <a:r>
              <a:rPr lang="en-US" sz="2600" dirty="0">
                <a:solidFill>
                  <a:srgbClr val="002060"/>
                </a:solidFill>
              </a:rPr>
              <a:t>- $113.39</a:t>
            </a:r>
            <a:endParaRPr lang="en-US" sz="2600" u="sng" dirty="0">
              <a:solidFill>
                <a:srgbClr val="002060"/>
              </a:solidFill>
            </a:endParaRP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 y="5427518"/>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319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4486" y="1610470"/>
            <a:ext cx="8229600" cy="18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txBox="1">
            <a:spLocks/>
          </p:cNvSpPr>
          <p:nvPr/>
        </p:nvSpPr>
        <p:spPr>
          <a:xfrm>
            <a:off x="301625" y="3162298"/>
            <a:ext cx="8842375" cy="3200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274320" indent="-274320">
              <a:spcBef>
                <a:spcPts val="600"/>
              </a:spcBef>
              <a:buClr>
                <a:schemeClr val="accent1"/>
              </a:buClr>
              <a:buSzPct val="70000"/>
              <a:buFont typeface="Wingdings"/>
              <a:buChar char=""/>
            </a:pPr>
            <a:endParaRPr lang="en-US" sz="2400" b="1" dirty="0" smtClean="0"/>
          </a:p>
          <a:p>
            <a:pPr marL="274320" indent="-274320">
              <a:spcBef>
                <a:spcPts val="600"/>
              </a:spcBef>
              <a:buClr>
                <a:schemeClr val="accent1"/>
              </a:buClr>
              <a:buSzPct val="70000"/>
              <a:buFont typeface="Wingdings"/>
              <a:buChar char=""/>
            </a:pPr>
            <a:endParaRPr lang="en-US" sz="2400" b="1" dirty="0"/>
          </a:p>
          <a:p>
            <a:pPr marL="0" indent="0">
              <a:spcBef>
                <a:spcPts val="600"/>
              </a:spcBef>
              <a:buClr>
                <a:schemeClr val="accent1"/>
              </a:buClr>
              <a:buSzPct val="70000"/>
              <a:buNone/>
            </a:pPr>
            <a:r>
              <a:rPr lang="en-US" sz="2400" dirty="0" smtClean="0"/>
              <a:t>Appendix II: </a:t>
            </a:r>
          </a:p>
          <a:p>
            <a:pPr marL="0" indent="0">
              <a:spcBef>
                <a:spcPts val="600"/>
              </a:spcBef>
              <a:buClr>
                <a:schemeClr val="accent1"/>
              </a:buClr>
              <a:buSzPct val="70000"/>
              <a:buNone/>
            </a:pPr>
            <a:endParaRPr lang="en-US" sz="2400" b="1" dirty="0"/>
          </a:p>
          <a:p>
            <a:pPr>
              <a:buBlip>
                <a:blip r:embed="rId4"/>
              </a:buBlip>
            </a:pPr>
            <a:endParaRPr lang="en-US" sz="2200" b="1" dirty="0" smtClean="0"/>
          </a:p>
          <a:p>
            <a:pPr>
              <a:buBlip>
                <a:blip r:embed="rId4"/>
              </a:buBlip>
            </a:pPr>
            <a:endParaRPr lang="en-US" sz="2200" b="1" dirty="0" smtClean="0"/>
          </a:p>
          <a:p>
            <a:pPr>
              <a:buBlip>
                <a:blip r:embed="rId4"/>
              </a:buBlip>
            </a:pPr>
            <a:endParaRPr lang="en-US" sz="2200" b="1" dirty="0" smtClean="0"/>
          </a:p>
          <a:p>
            <a:pPr>
              <a:buBlip>
                <a:blip r:embed="rId4"/>
              </a:buBlip>
            </a:pPr>
            <a:endParaRPr lang="en-US" sz="2200" b="1" dirty="0" smtClean="0"/>
          </a:p>
        </p:txBody>
      </p:sp>
      <p:sp>
        <p:nvSpPr>
          <p:cNvPr id="5" name="TextBox 4"/>
          <p:cNvSpPr txBox="1"/>
          <p:nvPr/>
        </p:nvSpPr>
        <p:spPr>
          <a:xfrm>
            <a:off x="228599" y="492913"/>
            <a:ext cx="8461375"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a:t>
            </a:r>
            <a:r>
              <a:rPr lang="en-US" sz="3600" dirty="0">
                <a:solidFill>
                  <a:schemeClr val="bg1"/>
                </a:solidFill>
                <a:latin typeface="+mj-lt"/>
                <a:ea typeface="+mj-ea"/>
                <a:cs typeface="+mj-cs"/>
              </a:rPr>
              <a:t>#2</a:t>
            </a:r>
          </a:p>
        </p:txBody>
      </p:sp>
      <p:graphicFrame>
        <p:nvGraphicFramePr>
          <p:cNvPr id="3" name="Table 2"/>
          <p:cNvGraphicFramePr>
            <a:graphicFrameLocks noGrp="1"/>
          </p:cNvGraphicFramePr>
          <p:nvPr>
            <p:extLst>
              <p:ext uri="{D42A27DB-BD31-4B8C-83A1-F6EECF244321}">
                <p14:modId xmlns:p14="http://schemas.microsoft.com/office/powerpoint/2010/main" val="3366244085"/>
              </p:ext>
            </p:extLst>
          </p:nvPr>
        </p:nvGraphicFramePr>
        <p:xfrm>
          <a:off x="523874" y="4572000"/>
          <a:ext cx="7915276" cy="1158240"/>
        </p:xfrm>
        <a:graphic>
          <a:graphicData uri="http://schemas.openxmlformats.org/drawingml/2006/table">
            <a:tbl>
              <a:tblPr firstRow="1" bandRow="1">
                <a:tableStyleId>{BC89EF96-8CEA-46FF-86C4-4CE0E7609802}</a:tableStyleId>
              </a:tblPr>
              <a:tblGrid>
                <a:gridCol w="3957638"/>
                <a:gridCol w="3957638"/>
              </a:tblGrid>
              <a:tr h="533400">
                <a:tc>
                  <a:txBody>
                    <a:bodyPr/>
                    <a:lstStyle/>
                    <a:p>
                      <a:pPr algn="ctr"/>
                      <a:r>
                        <a:rPr lang="en-US" sz="3200" dirty="0" smtClean="0"/>
                        <a:t>CPT</a:t>
                      </a:r>
                      <a:endParaRPr lang="en-US" sz="3200" dirty="0"/>
                    </a:p>
                  </a:txBody>
                  <a:tcPr/>
                </a:tc>
                <a:tc>
                  <a:txBody>
                    <a:bodyPr/>
                    <a:lstStyle/>
                    <a:p>
                      <a:pPr algn="ctr"/>
                      <a:r>
                        <a:rPr lang="en-US" sz="3200" dirty="0" smtClean="0"/>
                        <a:t>FEE</a:t>
                      </a:r>
                    </a:p>
                  </a:txBody>
                  <a:tcPr/>
                </a:tc>
              </a:tr>
              <a:tr h="533400">
                <a:tc>
                  <a:txBody>
                    <a:bodyPr/>
                    <a:lstStyle/>
                    <a:p>
                      <a:pPr algn="ctr"/>
                      <a:r>
                        <a:rPr lang="en-US" sz="3200" dirty="0" smtClean="0"/>
                        <a:t>99203</a:t>
                      </a:r>
                      <a:endParaRPr lang="en-US" sz="3200" dirty="0"/>
                    </a:p>
                  </a:txBody>
                  <a:tcPr/>
                </a:tc>
                <a:tc>
                  <a:txBody>
                    <a:bodyPr/>
                    <a:lstStyle/>
                    <a:p>
                      <a:pPr algn="ctr"/>
                      <a:r>
                        <a:rPr lang="en-US" sz="3200" dirty="0" smtClean="0"/>
                        <a:t>$183.00</a:t>
                      </a:r>
                    </a:p>
                  </a:txBody>
                  <a:tcPr/>
                </a:tc>
              </a:tr>
            </a:tbl>
          </a:graphicData>
        </a:graphic>
      </p:graphicFrame>
      <p:sp>
        <p:nvSpPr>
          <p:cNvPr id="7" name="Oval 6"/>
          <p:cNvSpPr/>
          <p:nvPr/>
        </p:nvSpPr>
        <p:spPr>
          <a:xfrm>
            <a:off x="209548" y="1828800"/>
            <a:ext cx="8229601" cy="895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Title 1"/>
          <p:cNvSpPr>
            <a:spLocks noGrp="1"/>
          </p:cNvSpPr>
          <p:nvPr>
            <p:ph type="title"/>
          </p:nvPr>
        </p:nvSpPr>
        <p:spPr>
          <a:xfrm>
            <a:off x="540056" y="816078"/>
            <a:ext cx="8365512" cy="685800"/>
          </a:xfrm>
        </p:spPr>
        <p:txBody>
          <a:bodyPr>
            <a:normAutofit fontScale="90000"/>
          </a:bodyPr>
          <a:lstStyle/>
          <a:p>
            <a:r>
              <a:rPr lang="en-US" cap="none" dirty="0" smtClean="0"/>
              <a:t>Evaluation &amp; Management Example #2</a:t>
            </a:r>
            <a:endParaRPr lang="en-US" cap="none" dirty="0"/>
          </a:p>
        </p:txBody>
      </p:sp>
    </p:spTree>
    <p:extLst>
      <p:ext uri="{BB962C8B-B14F-4D97-AF65-F5344CB8AC3E}">
        <p14:creationId xmlns:p14="http://schemas.microsoft.com/office/powerpoint/2010/main" val="9355975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1950" y="2889504"/>
            <a:ext cx="8581514" cy="3739896"/>
          </a:xfrm>
        </p:spPr>
        <p:txBody>
          <a:bodyPr>
            <a:normAutofit/>
          </a:bodyPr>
          <a:lstStyle/>
          <a:p>
            <a:pPr marL="0" indent="0">
              <a:buNone/>
            </a:pPr>
            <a:endParaRPr lang="en-US" sz="3200" dirty="0"/>
          </a:p>
          <a:p>
            <a:pPr marL="114300" indent="0">
              <a:buNone/>
            </a:pPr>
            <a:endParaRPr lang="en-US" sz="3200" dirty="0" smtClean="0"/>
          </a:p>
          <a:p>
            <a:pPr marL="114300" indent="0">
              <a:buNone/>
            </a:pPr>
            <a:r>
              <a:rPr lang="en-US" sz="3200" dirty="0" smtClean="0"/>
              <a:t>99080 not in Appendix II.  Per Section 1.08(2): The </a:t>
            </a:r>
            <a:r>
              <a:rPr lang="en-US" sz="3200" dirty="0"/>
              <a:t>maximum fee for preparing a narrative report or the initial M-1 shall be: Each 10 minutes: $</a:t>
            </a:r>
            <a:r>
              <a:rPr lang="en-US" sz="3200" dirty="0" smtClean="0"/>
              <a:t>30.00.</a:t>
            </a:r>
            <a:endParaRPr lang="en-US" sz="3000" dirty="0"/>
          </a:p>
          <a:p>
            <a:endParaRPr lang="en-US" dirty="0"/>
          </a:p>
        </p:txBody>
      </p:sp>
      <p:sp>
        <p:nvSpPr>
          <p:cNvPr id="3" name="TextBox 2"/>
          <p:cNvSpPr txBox="1"/>
          <p:nvPr/>
        </p:nvSpPr>
        <p:spPr>
          <a:xfrm>
            <a:off x="113221" y="533400"/>
            <a:ext cx="8830243"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a:t>
            </a:r>
            <a:r>
              <a:rPr lang="en-US" sz="3600" dirty="0">
                <a:solidFill>
                  <a:schemeClr val="bg1"/>
                </a:solidFill>
                <a:latin typeface="+mj-lt"/>
                <a:ea typeface="+mj-ea"/>
                <a:cs typeface="+mj-cs"/>
              </a:rPr>
              <a:t>#2</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600200"/>
            <a:ext cx="8504238" cy="18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2271" y="2549652"/>
            <a:ext cx="7994197" cy="949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7" name="Title 1"/>
          <p:cNvSpPr>
            <a:spLocks noGrp="1"/>
          </p:cNvSpPr>
          <p:nvPr>
            <p:ph type="title"/>
          </p:nvPr>
        </p:nvSpPr>
        <p:spPr>
          <a:xfrm>
            <a:off x="540056" y="816078"/>
            <a:ext cx="8365512" cy="685800"/>
          </a:xfrm>
        </p:spPr>
        <p:txBody>
          <a:bodyPr>
            <a:normAutofit fontScale="90000"/>
          </a:bodyPr>
          <a:lstStyle/>
          <a:p>
            <a:r>
              <a:rPr lang="en-US" cap="none" dirty="0" smtClean="0"/>
              <a:t>Evaluation &amp; Management Example #2</a:t>
            </a:r>
            <a:endParaRPr lang="en-US" cap="none" dirty="0"/>
          </a:p>
        </p:txBody>
      </p:sp>
    </p:spTree>
    <p:extLst>
      <p:ext uri="{BB962C8B-B14F-4D97-AF65-F5344CB8AC3E}">
        <p14:creationId xmlns:p14="http://schemas.microsoft.com/office/powerpoint/2010/main" val="9278273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1950" y="2889504"/>
            <a:ext cx="8782050" cy="3739896"/>
          </a:xfrm>
        </p:spPr>
        <p:txBody>
          <a:bodyPr>
            <a:normAutofit/>
          </a:bodyPr>
          <a:lstStyle/>
          <a:p>
            <a:endParaRPr lang="en-US" sz="800" b="1" dirty="0" smtClean="0"/>
          </a:p>
          <a:p>
            <a:endParaRPr lang="en-US" sz="3200" dirty="0" smtClean="0"/>
          </a:p>
          <a:p>
            <a:endParaRPr lang="en-US" sz="3200" dirty="0"/>
          </a:p>
          <a:p>
            <a:pPr marL="114300" indent="0">
              <a:buNone/>
            </a:pPr>
            <a:r>
              <a:rPr lang="en-US" sz="3200" dirty="0" smtClean="0"/>
              <a:t>Amount Due = $170.00 (charge less than MAP) + </a:t>
            </a:r>
            <a:r>
              <a:rPr lang="en-US" sz="3200" dirty="0"/>
              <a:t>$</a:t>
            </a:r>
            <a:r>
              <a:rPr lang="en-US" sz="3200" dirty="0" smtClean="0"/>
              <a:t>30.00 (charge equals MAP) = </a:t>
            </a:r>
            <a:r>
              <a:rPr lang="en-US" sz="3200" u="sng" dirty="0" smtClean="0"/>
              <a:t>$200.00.</a:t>
            </a:r>
            <a:endParaRPr lang="en-US" sz="3200" u="sng" dirty="0"/>
          </a:p>
          <a:p>
            <a:pPr marL="514350" indent="-457200">
              <a:buBlip>
                <a:blip r:embed="rId3"/>
              </a:buBlip>
            </a:pPr>
            <a:endParaRPr lang="en-US" sz="3000" dirty="0"/>
          </a:p>
          <a:p>
            <a:endParaRPr lang="en-US" dirty="0"/>
          </a:p>
        </p:txBody>
      </p:sp>
      <p:sp>
        <p:nvSpPr>
          <p:cNvPr id="3" name="TextBox 2"/>
          <p:cNvSpPr txBox="1"/>
          <p:nvPr/>
        </p:nvSpPr>
        <p:spPr>
          <a:xfrm>
            <a:off x="381000" y="553644"/>
            <a:ext cx="8294688"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a:t>
            </a:r>
            <a:r>
              <a:rPr lang="en-US" sz="3600" dirty="0">
                <a:solidFill>
                  <a:schemeClr val="bg1"/>
                </a:solidFill>
                <a:latin typeface="+mj-lt"/>
                <a:ea typeface="+mj-ea"/>
                <a:cs typeface="+mj-cs"/>
              </a:rPr>
              <a:t>#2</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940052"/>
            <a:ext cx="8504238" cy="18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096000" y="2133600"/>
            <a:ext cx="1676400" cy="755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40056" y="816078"/>
            <a:ext cx="8365512" cy="685800"/>
          </a:xfrm>
        </p:spPr>
        <p:txBody>
          <a:bodyPr>
            <a:normAutofit fontScale="90000"/>
          </a:bodyPr>
          <a:lstStyle/>
          <a:p>
            <a:r>
              <a:rPr lang="en-US" cap="none" dirty="0" smtClean="0"/>
              <a:t>Evaluation &amp; Management Example #2</a:t>
            </a:r>
            <a:endParaRPr lang="en-US" cap="none" dirty="0"/>
          </a:p>
        </p:txBody>
      </p:sp>
    </p:spTree>
    <p:extLst>
      <p:ext uri="{BB962C8B-B14F-4D97-AF65-F5344CB8AC3E}">
        <p14:creationId xmlns:p14="http://schemas.microsoft.com/office/powerpoint/2010/main" val="5661209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9965" y="1905000"/>
            <a:ext cx="8449235" cy="4495800"/>
          </a:xfrm>
        </p:spPr>
        <p:txBody>
          <a:bodyPr>
            <a:normAutofit/>
          </a:bodyPr>
          <a:lstStyle/>
          <a:p>
            <a:pPr marL="800100" indent="-685800"/>
            <a:r>
              <a:rPr lang="en-US" sz="4000" dirty="0" smtClean="0"/>
              <a:t>What if the employee was seen last month for a different injury; is a new patient visit code allowed?</a:t>
            </a:r>
          </a:p>
          <a:p>
            <a:pPr marL="1102043" lvl="1" indent="-685800"/>
            <a:r>
              <a:rPr lang="en-US" sz="3600" dirty="0" smtClean="0">
                <a:solidFill>
                  <a:srgbClr val="FF0000"/>
                </a:solidFill>
              </a:rPr>
              <a:t>Per new MFS Section 2.02, a new patient visit code is allowed for the evaluation of a new injury.</a:t>
            </a:r>
            <a:endParaRPr lang="en-US" sz="3600" dirty="0">
              <a:solidFill>
                <a:srgbClr val="FF0000"/>
              </a:solidFill>
            </a:endParaRPr>
          </a:p>
        </p:txBody>
      </p:sp>
      <p:sp>
        <p:nvSpPr>
          <p:cNvPr id="3" name="TextBox 2"/>
          <p:cNvSpPr txBox="1"/>
          <p:nvPr/>
        </p:nvSpPr>
        <p:spPr>
          <a:xfrm>
            <a:off x="381000" y="553644"/>
            <a:ext cx="8294688"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#2</a:t>
            </a:r>
            <a:endParaRPr lang="en-US" sz="3600" dirty="0">
              <a:solidFill>
                <a:schemeClr val="bg1"/>
              </a:solidFill>
              <a:latin typeface="+mj-lt"/>
              <a:ea typeface="+mj-ea"/>
              <a:cs typeface="+mj-cs"/>
            </a:endParaRPr>
          </a:p>
        </p:txBody>
      </p:sp>
      <p:sp>
        <p:nvSpPr>
          <p:cNvPr id="4" name="Title 1"/>
          <p:cNvSpPr>
            <a:spLocks noGrp="1"/>
          </p:cNvSpPr>
          <p:nvPr>
            <p:ph type="title"/>
          </p:nvPr>
        </p:nvSpPr>
        <p:spPr>
          <a:xfrm>
            <a:off x="419100" y="1199975"/>
            <a:ext cx="8365512" cy="685800"/>
          </a:xfrm>
        </p:spPr>
        <p:txBody>
          <a:bodyPr>
            <a:normAutofit fontScale="90000"/>
          </a:bodyPr>
          <a:lstStyle/>
          <a:p>
            <a:r>
              <a:rPr lang="en-US" cap="none" dirty="0" smtClean="0"/>
              <a:t>Evaluation &amp; Management Example #2</a:t>
            </a:r>
            <a:endParaRPr lang="en-US" cap="none" dirty="0"/>
          </a:p>
        </p:txBody>
      </p:sp>
    </p:spTree>
    <p:extLst>
      <p:ext uri="{BB962C8B-B14F-4D97-AF65-F5344CB8AC3E}">
        <p14:creationId xmlns:p14="http://schemas.microsoft.com/office/powerpoint/2010/main" val="34578598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981200"/>
            <a:ext cx="8001000" cy="4349496"/>
          </a:xfrm>
        </p:spPr>
        <p:txBody>
          <a:bodyPr>
            <a:normAutofit lnSpcReduction="10000"/>
          </a:bodyPr>
          <a:lstStyle/>
          <a:p>
            <a:pPr marL="685800" indent="-571500"/>
            <a:r>
              <a:rPr lang="en-US" sz="3600" dirty="0" smtClean="0"/>
              <a:t>What if the documentation only supports a level 2 new patient visit?</a:t>
            </a:r>
          </a:p>
          <a:p>
            <a:pPr marL="845820" lvl="1" indent="-457200"/>
            <a:r>
              <a:rPr lang="en-US" sz="3600" dirty="0" smtClean="0">
                <a:solidFill>
                  <a:srgbClr val="FF0000"/>
                </a:solidFill>
              </a:rPr>
              <a:t>Per MFS Section 1.07(2)(A), the undisputed charges must be paid and a denial filed with the Board.  A copy of the partial denial/NOC Form must be sent to the health care provider.</a:t>
            </a:r>
            <a:endParaRPr lang="en-US" sz="3600" dirty="0">
              <a:solidFill>
                <a:srgbClr val="FF0000"/>
              </a:solidFill>
            </a:endParaRPr>
          </a:p>
          <a:p>
            <a:pPr marL="514350" indent="-457200">
              <a:buBlip>
                <a:blip r:embed="rId3"/>
              </a:buBlip>
            </a:pPr>
            <a:endParaRPr lang="en-US" sz="3000" dirty="0"/>
          </a:p>
          <a:p>
            <a:endParaRPr lang="en-US" dirty="0"/>
          </a:p>
        </p:txBody>
      </p:sp>
      <p:sp>
        <p:nvSpPr>
          <p:cNvPr id="3" name="TextBox 2"/>
          <p:cNvSpPr txBox="1"/>
          <p:nvPr/>
        </p:nvSpPr>
        <p:spPr>
          <a:xfrm>
            <a:off x="381000" y="381000"/>
            <a:ext cx="8294688"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a:t>
            </a:r>
            <a:r>
              <a:rPr lang="en-US" sz="3600" dirty="0">
                <a:solidFill>
                  <a:schemeClr val="bg1"/>
                </a:solidFill>
                <a:latin typeface="+mj-lt"/>
                <a:ea typeface="+mj-ea"/>
                <a:cs typeface="+mj-cs"/>
              </a:rPr>
              <a:t>#2</a:t>
            </a:r>
          </a:p>
        </p:txBody>
      </p:sp>
      <p:sp>
        <p:nvSpPr>
          <p:cNvPr id="6" name="Title 1"/>
          <p:cNvSpPr>
            <a:spLocks noGrp="1"/>
          </p:cNvSpPr>
          <p:nvPr>
            <p:ph type="title"/>
          </p:nvPr>
        </p:nvSpPr>
        <p:spPr>
          <a:xfrm>
            <a:off x="419100" y="1199975"/>
            <a:ext cx="8365512" cy="685800"/>
          </a:xfrm>
        </p:spPr>
        <p:txBody>
          <a:bodyPr>
            <a:normAutofit fontScale="90000"/>
          </a:bodyPr>
          <a:lstStyle/>
          <a:p>
            <a:r>
              <a:rPr lang="en-US" cap="none" dirty="0" smtClean="0"/>
              <a:t>Evaluation &amp; Management Example #2</a:t>
            </a:r>
            <a:endParaRPr lang="en-US" cap="none" dirty="0"/>
          </a:p>
        </p:txBody>
      </p:sp>
    </p:spTree>
    <p:extLst>
      <p:ext uri="{BB962C8B-B14F-4D97-AF65-F5344CB8AC3E}">
        <p14:creationId xmlns:p14="http://schemas.microsoft.com/office/powerpoint/2010/main" val="35097238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6698" y="4038600"/>
            <a:ext cx="8503920" cy="2667000"/>
          </a:xfrm>
        </p:spPr>
        <p:txBody>
          <a:bodyPr>
            <a:normAutofit/>
          </a:bodyPr>
          <a:lstStyle/>
          <a:p>
            <a:pPr marL="114300" indent="0">
              <a:buNone/>
            </a:pPr>
            <a:r>
              <a:rPr lang="en-US" sz="2800" dirty="0" smtClean="0"/>
              <a:t>Appendix II:</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600200"/>
            <a:ext cx="85042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6866" y="609600"/>
            <a:ext cx="8496301"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#3</a:t>
            </a:r>
            <a:endParaRPr lang="en-US" sz="3600" dirty="0">
              <a:solidFill>
                <a:schemeClr val="bg1"/>
              </a:solidFill>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3323663888"/>
              </p:ext>
            </p:extLst>
          </p:nvPr>
        </p:nvGraphicFramePr>
        <p:xfrm>
          <a:off x="497281" y="4724400"/>
          <a:ext cx="8195470" cy="1447800"/>
        </p:xfrm>
        <a:graphic>
          <a:graphicData uri="http://schemas.openxmlformats.org/drawingml/2006/table">
            <a:tbl>
              <a:tblPr firstRow="1" bandRow="1">
                <a:tableStyleId>{BC89EF96-8CEA-46FF-86C4-4CE0E7609802}</a:tableStyleId>
              </a:tblPr>
              <a:tblGrid>
                <a:gridCol w="4097735"/>
                <a:gridCol w="4097735"/>
              </a:tblGrid>
              <a:tr h="609600">
                <a:tc>
                  <a:txBody>
                    <a:bodyPr/>
                    <a:lstStyle/>
                    <a:p>
                      <a:pPr algn="ctr"/>
                      <a:r>
                        <a:rPr lang="en-US" sz="3200" dirty="0" smtClean="0"/>
                        <a:t>CPT</a:t>
                      </a:r>
                      <a:endParaRPr lang="en-US" sz="3200" dirty="0"/>
                    </a:p>
                  </a:txBody>
                  <a:tcPr/>
                </a:tc>
                <a:tc>
                  <a:txBody>
                    <a:bodyPr/>
                    <a:lstStyle/>
                    <a:p>
                      <a:pPr algn="ctr"/>
                      <a:r>
                        <a:rPr lang="en-US" sz="3200" dirty="0" smtClean="0"/>
                        <a:t>FEE</a:t>
                      </a:r>
                    </a:p>
                  </a:txBody>
                  <a:tcPr/>
                </a:tc>
              </a:tr>
              <a:tr h="838200">
                <a:tc>
                  <a:txBody>
                    <a:bodyPr/>
                    <a:lstStyle/>
                    <a:p>
                      <a:pPr algn="ctr"/>
                      <a:r>
                        <a:rPr lang="en-US" sz="3200" dirty="0" smtClean="0"/>
                        <a:t>99203</a:t>
                      </a:r>
                      <a:endParaRPr lang="en-US" sz="3200" dirty="0"/>
                    </a:p>
                  </a:txBody>
                  <a:tcPr/>
                </a:tc>
                <a:tc>
                  <a:txBody>
                    <a:bodyPr/>
                    <a:lstStyle/>
                    <a:p>
                      <a:pPr algn="ctr"/>
                      <a:r>
                        <a:rPr lang="en-US" sz="3200" dirty="0" smtClean="0"/>
                        <a:t>$183.00</a:t>
                      </a:r>
                    </a:p>
                  </a:txBody>
                  <a:tcPr/>
                </a:tc>
              </a:tr>
            </a:tbl>
          </a:graphicData>
        </a:graphic>
      </p:graphicFrame>
      <p:sp>
        <p:nvSpPr>
          <p:cNvPr id="6" name="Oval 5"/>
          <p:cNvSpPr/>
          <p:nvPr/>
        </p:nvSpPr>
        <p:spPr>
          <a:xfrm>
            <a:off x="228599" y="1752600"/>
            <a:ext cx="8732836" cy="975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Title 1"/>
          <p:cNvSpPr>
            <a:spLocks noGrp="1"/>
          </p:cNvSpPr>
          <p:nvPr>
            <p:ph type="title"/>
          </p:nvPr>
        </p:nvSpPr>
        <p:spPr>
          <a:xfrm>
            <a:off x="419100" y="1199975"/>
            <a:ext cx="8365512" cy="685800"/>
          </a:xfrm>
        </p:spPr>
        <p:txBody>
          <a:bodyPr>
            <a:normAutofit fontScale="90000"/>
          </a:bodyPr>
          <a:lstStyle/>
          <a:p>
            <a:r>
              <a:rPr lang="en-US" cap="none" dirty="0" smtClean="0"/>
              <a:t>Evaluation &amp; Management Example #3</a:t>
            </a:r>
            <a:endParaRPr lang="en-US" cap="none" dirty="0"/>
          </a:p>
        </p:txBody>
      </p:sp>
    </p:spTree>
    <p:extLst>
      <p:ext uri="{BB962C8B-B14F-4D97-AF65-F5344CB8AC3E}">
        <p14:creationId xmlns:p14="http://schemas.microsoft.com/office/powerpoint/2010/main" val="14408994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657600"/>
            <a:ext cx="8763000" cy="2819400"/>
          </a:xfrm>
        </p:spPr>
        <p:txBody>
          <a:bodyPr>
            <a:normAutofit fontScale="92500" lnSpcReduction="10000"/>
          </a:bodyPr>
          <a:lstStyle/>
          <a:p>
            <a:pPr marL="0" indent="0">
              <a:buNone/>
            </a:pPr>
            <a:r>
              <a:rPr lang="en-US" sz="3600" dirty="0" smtClean="0"/>
              <a:t>Amount Due:</a:t>
            </a:r>
          </a:p>
          <a:p>
            <a:pPr marL="411480" lvl="1" indent="0">
              <a:buNone/>
            </a:pPr>
            <a:r>
              <a:rPr lang="en-US" sz="3200" dirty="0"/>
              <a:t>82040 and 84075 </a:t>
            </a:r>
            <a:r>
              <a:rPr lang="en-US" sz="3200" dirty="0" smtClean="0"/>
              <a:t>are valid codes that are not </a:t>
            </a:r>
            <a:r>
              <a:rPr lang="en-US" sz="3200" dirty="0"/>
              <a:t>in Appendix </a:t>
            </a:r>
            <a:r>
              <a:rPr lang="en-US" sz="3200" dirty="0" smtClean="0"/>
              <a:t>II so they default to their usual and customary charge.</a:t>
            </a:r>
          </a:p>
          <a:p>
            <a:pPr marL="411480" lvl="1" indent="0">
              <a:buNone/>
            </a:pPr>
            <a:r>
              <a:rPr lang="en-US" sz="3200" dirty="0" smtClean="0"/>
              <a:t>$</a:t>
            </a:r>
            <a:r>
              <a:rPr lang="en-US" sz="3200" dirty="0"/>
              <a:t>183.00 </a:t>
            </a:r>
            <a:r>
              <a:rPr lang="en-US" sz="3200" dirty="0" smtClean="0"/>
              <a:t>(MAP less than U&amp;C charge)+ </a:t>
            </a:r>
            <a:r>
              <a:rPr lang="en-US" sz="3200" dirty="0"/>
              <a:t>$33.00 + $33.00 = </a:t>
            </a:r>
            <a:r>
              <a:rPr lang="en-US" sz="3200" u="sng" dirty="0"/>
              <a:t>$</a:t>
            </a:r>
            <a:r>
              <a:rPr lang="en-US" sz="3200" u="sng" dirty="0" smtClean="0"/>
              <a:t>249.00.</a:t>
            </a:r>
            <a:endParaRPr lang="en-US" sz="3600" u="sng" dirty="0" smtClean="0"/>
          </a:p>
          <a:p>
            <a:pPr marL="1017270" lvl="4" indent="-285750">
              <a:buClr>
                <a:schemeClr val="accent1"/>
              </a:buClr>
              <a:buSzPct val="85000"/>
            </a:pPr>
            <a:endParaRPr lang="en-US" sz="2400" u="sng"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447800"/>
            <a:ext cx="85042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4018" y="598714"/>
            <a:ext cx="8394132" cy="646331"/>
          </a:xfrm>
          <a:prstGeom prst="rect">
            <a:avLst/>
          </a:prstGeom>
          <a:noFill/>
        </p:spPr>
        <p:txBody>
          <a:bodyPr wrap="square" rtlCol="0">
            <a:spAutoFit/>
          </a:bodyPr>
          <a:lstStyle/>
          <a:p>
            <a:pPr algn="ctr"/>
            <a:r>
              <a:rPr lang="en-US" sz="3600" dirty="0">
                <a:solidFill>
                  <a:schemeClr val="bg1"/>
                </a:solidFill>
                <a:latin typeface="+mj-lt"/>
                <a:ea typeface="+mj-ea"/>
                <a:cs typeface="+mj-cs"/>
              </a:rPr>
              <a:t>2018 E&amp;M </a:t>
            </a:r>
            <a:r>
              <a:rPr lang="en-US" sz="3600" dirty="0" smtClean="0">
                <a:solidFill>
                  <a:schemeClr val="bg1"/>
                </a:solidFill>
                <a:latin typeface="+mj-lt"/>
                <a:ea typeface="+mj-ea"/>
                <a:cs typeface="+mj-cs"/>
              </a:rPr>
              <a:t>Example </a:t>
            </a:r>
            <a:r>
              <a:rPr lang="en-US" sz="3600" dirty="0">
                <a:solidFill>
                  <a:schemeClr val="bg1"/>
                </a:solidFill>
                <a:latin typeface="+mj-lt"/>
                <a:ea typeface="+mj-ea"/>
                <a:cs typeface="+mj-cs"/>
              </a:rPr>
              <a:t>#3</a:t>
            </a:r>
          </a:p>
        </p:txBody>
      </p:sp>
      <p:sp>
        <p:nvSpPr>
          <p:cNvPr id="6" name="Oval 5"/>
          <p:cNvSpPr/>
          <p:nvPr/>
        </p:nvSpPr>
        <p:spPr>
          <a:xfrm>
            <a:off x="23017" y="2362200"/>
            <a:ext cx="8991600" cy="1341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7" name="Title 1"/>
          <p:cNvSpPr>
            <a:spLocks noGrp="1"/>
          </p:cNvSpPr>
          <p:nvPr>
            <p:ph type="title"/>
          </p:nvPr>
        </p:nvSpPr>
        <p:spPr>
          <a:xfrm>
            <a:off x="419100" y="1199975"/>
            <a:ext cx="8365512" cy="685800"/>
          </a:xfrm>
        </p:spPr>
        <p:txBody>
          <a:bodyPr>
            <a:normAutofit fontScale="90000"/>
          </a:bodyPr>
          <a:lstStyle/>
          <a:p>
            <a:r>
              <a:rPr lang="en-US" cap="none" dirty="0" smtClean="0"/>
              <a:t>Evaluation &amp; Management Example #3</a:t>
            </a:r>
            <a:endParaRPr lang="en-US" cap="none" dirty="0"/>
          </a:p>
        </p:txBody>
      </p:sp>
    </p:spTree>
    <p:extLst>
      <p:ext uri="{BB962C8B-B14F-4D97-AF65-F5344CB8AC3E}">
        <p14:creationId xmlns:p14="http://schemas.microsoft.com/office/powerpoint/2010/main" val="26606310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228600"/>
            <a:ext cx="7620000" cy="868362"/>
          </a:xfrm>
        </p:spPr>
        <p:txBody>
          <a:bodyPr>
            <a:normAutofit/>
          </a:bodyPr>
          <a:lstStyle/>
          <a:p>
            <a:r>
              <a:rPr lang="en-US" dirty="0" smtClean="0"/>
              <a:t>Surgical Example</a:t>
            </a:r>
            <a:endParaRPr lang="en-US" dirty="0"/>
          </a:p>
        </p:txBody>
      </p:sp>
      <p:sp>
        <p:nvSpPr>
          <p:cNvPr id="6" name="Content Placeholder 2"/>
          <p:cNvSpPr>
            <a:spLocks noGrp="1"/>
          </p:cNvSpPr>
          <p:nvPr>
            <p:ph idx="1"/>
          </p:nvPr>
        </p:nvSpPr>
        <p:spPr>
          <a:xfrm>
            <a:off x="304800" y="3886200"/>
            <a:ext cx="7467600" cy="2587751"/>
          </a:xfrm>
        </p:spPr>
        <p:txBody>
          <a:bodyPr>
            <a:normAutofit/>
          </a:bodyPr>
          <a:lstStyle/>
          <a:p>
            <a:pPr marL="0" indent="0">
              <a:buNone/>
            </a:pPr>
            <a:r>
              <a:rPr lang="en-US" sz="3500" dirty="0" smtClean="0"/>
              <a:t>Appendix II:</a:t>
            </a:r>
          </a:p>
          <a:p>
            <a:pPr marL="0" indent="0">
              <a:buNone/>
            </a:pPr>
            <a:endParaRPr lang="en-US" sz="3500" dirty="0"/>
          </a:p>
          <a:p>
            <a:pPr>
              <a:buBlip>
                <a:blip r:embed="rId3"/>
              </a:buBlip>
            </a:pPr>
            <a:endParaRPr lang="en-US" sz="3500" dirty="0"/>
          </a:p>
          <a:p>
            <a:pPr>
              <a:buBlip>
                <a:blip r:embed="rId3"/>
              </a:buBlip>
            </a:pPr>
            <a:endParaRPr lang="en-US" sz="3500" dirty="0"/>
          </a:p>
          <a:p>
            <a:endParaRPr lang="en-US" sz="3500" dirty="0" smtClean="0"/>
          </a:p>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6310"/>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83231988"/>
              </p:ext>
            </p:extLst>
          </p:nvPr>
        </p:nvGraphicFramePr>
        <p:xfrm>
          <a:off x="542925" y="4724400"/>
          <a:ext cx="8267700" cy="1524000"/>
        </p:xfrm>
        <a:graphic>
          <a:graphicData uri="http://schemas.openxmlformats.org/drawingml/2006/table">
            <a:tbl>
              <a:tblPr firstRow="1" bandRow="1">
                <a:tableStyleId>{5C22544A-7EE6-4342-B048-85BDC9FD1C3A}</a:tableStyleId>
              </a:tblPr>
              <a:tblGrid>
                <a:gridCol w="3500195"/>
                <a:gridCol w="4767505"/>
              </a:tblGrid>
              <a:tr h="626863">
                <a:tc>
                  <a:txBody>
                    <a:bodyPr/>
                    <a:lstStyle/>
                    <a:p>
                      <a:pPr algn="ctr"/>
                      <a:r>
                        <a:rPr lang="en-US" sz="3200" dirty="0" smtClean="0"/>
                        <a:t>CPT</a:t>
                      </a:r>
                      <a:endParaRPr lang="en-US" sz="3200" dirty="0"/>
                    </a:p>
                  </a:txBody>
                  <a:tcPr/>
                </a:tc>
                <a:tc>
                  <a:txBody>
                    <a:bodyPr/>
                    <a:lstStyle/>
                    <a:p>
                      <a:pPr algn="ctr"/>
                      <a:r>
                        <a:rPr lang="en-US" sz="3200" dirty="0" smtClean="0"/>
                        <a:t>FEE</a:t>
                      </a:r>
                      <a:endParaRPr lang="en-US" sz="3200" dirty="0"/>
                    </a:p>
                  </a:txBody>
                  <a:tcPr/>
                </a:tc>
              </a:tr>
              <a:tr h="897137">
                <a:tc>
                  <a:txBody>
                    <a:bodyPr/>
                    <a:lstStyle/>
                    <a:p>
                      <a:pPr algn="ctr"/>
                      <a:r>
                        <a:rPr lang="en-US" sz="3200" dirty="0" smtClean="0"/>
                        <a:t>29807</a:t>
                      </a:r>
                      <a:endParaRPr lang="en-US" sz="3200" dirty="0"/>
                    </a:p>
                  </a:txBody>
                  <a:tcPr/>
                </a:tc>
                <a:tc>
                  <a:txBody>
                    <a:bodyPr/>
                    <a:lstStyle/>
                    <a:p>
                      <a:pPr algn="ctr"/>
                      <a:r>
                        <a:rPr lang="en-US" sz="3200" dirty="0" smtClean="0"/>
                        <a:t>$1,792.80</a:t>
                      </a:r>
                      <a:endParaRPr lang="en-US" sz="3200" dirty="0"/>
                    </a:p>
                  </a:txBody>
                  <a:tcPr/>
                </a:tc>
              </a:tr>
            </a:tbl>
          </a:graphicData>
        </a:graphic>
      </p:graphicFrame>
    </p:spTree>
    <p:extLst>
      <p:ext uri="{BB962C8B-B14F-4D97-AF65-F5344CB8AC3E}">
        <p14:creationId xmlns:p14="http://schemas.microsoft.com/office/powerpoint/2010/main" val="18261580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533400"/>
            <a:ext cx="7810913" cy="609600"/>
          </a:xfrm>
        </p:spPr>
        <p:txBody>
          <a:bodyPr>
            <a:normAutofit fontScale="90000"/>
          </a:bodyPr>
          <a:lstStyle/>
          <a:p>
            <a:r>
              <a:rPr lang="en-US" dirty="0" smtClean="0"/>
              <a:t>Surgical Example</a:t>
            </a:r>
            <a:endParaRPr lang="en-US" dirty="0"/>
          </a:p>
        </p:txBody>
      </p:sp>
      <p:sp>
        <p:nvSpPr>
          <p:cNvPr id="6" name="Content Placeholder 2"/>
          <p:cNvSpPr txBox="1">
            <a:spLocks/>
          </p:cNvSpPr>
          <p:nvPr/>
        </p:nvSpPr>
        <p:spPr>
          <a:xfrm>
            <a:off x="419100" y="3200400"/>
            <a:ext cx="8386762" cy="329565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3900" dirty="0"/>
              <a:t>Modifier 80 Assistant Surgeon: pay 25% of the maximum allowable payment under this chapter.</a:t>
            </a:r>
          </a:p>
          <a:p>
            <a:pPr marL="0" indent="0">
              <a:spcAft>
                <a:spcPts val="600"/>
              </a:spcAft>
              <a:buNone/>
            </a:pPr>
            <a:r>
              <a:rPr lang="en-US" sz="3900" dirty="0" smtClean="0"/>
              <a:t>Amount Due = .25 </a:t>
            </a:r>
            <a:r>
              <a:rPr lang="en-US" sz="3900" dirty="0"/>
              <a:t>X </a:t>
            </a:r>
            <a:r>
              <a:rPr lang="en-US" sz="3900" dirty="0" smtClean="0"/>
              <a:t>$1,792.80 	= </a:t>
            </a:r>
            <a:r>
              <a:rPr lang="en-US" sz="3900" u="sng" dirty="0" smtClean="0"/>
              <a:t>$448.20 </a:t>
            </a:r>
            <a:r>
              <a:rPr lang="en-US" sz="3900" dirty="0" smtClean="0"/>
              <a:t>(MAP less than U&amp;C charge).</a:t>
            </a:r>
          </a:p>
          <a:p>
            <a:pPr marL="365760" lvl="1" indent="0">
              <a:buNone/>
            </a:pPr>
            <a:endParaRPr lang="en-US"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 y="1753008"/>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8246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228600"/>
            <a:ext cx="7620000" cy="868362"/>
          </a:xfrm>
        </p:spPr>
        <p:txBody>
          <a:bodyPr>
            <a:normAutofit/>
          </a:bodyPr>
          <a:lstStyle/>
          <a:p>
            <a:r>
              <a:rPr lang="en-US" dirty="0" smtClean="0"/>
              <a:t>Surgical Example #2</a:t>
            </a:r>
            <a:endParaRPr lang="en-US" dirty="0"/>
          </a:p>
        </p:txBody>
      </p:sp>
      <p:sp>
        <p:nvSpPr>
          <p:cNvPr id="6" name="Content Placeholder 2"/>
          <p:cNvSpPr>
            <a:spLocks noGrp="1"/>
          </p:cNvSpPr>
          <p:nvPr>
            <p:ph idx="1"/>
          </p:nvPr>
        </p:nvSpPr>
        <p:spPr>
          <a:xfrm>
            <a:off x="304800" y="3886200"/>
            <a:ext cx="7467600" cy="2587751"/>
          </a:xfrm>
        </p:spPr>
        <p:txBody>
          <a:bodyPr>
            <a:normAutofit/>
          </a:bodyPr>
          <a:lstStyle/>
          <a:p>
            <a:pPr marL="0" indent="0">
              <a:buNone/>
            </a:pPr>
            <a:r>
              <a:rPr lang="en-US" sz="3500" dirty="0" smtClean="0"/>
              <a:t>Appendix II:</a:t>
            </a:r>
          </a:p>
          <a:p>
            <a:pPr marL="0" indent="0">
              <a:buNone/>
            </a:pPr>
            <a:endParaRPr lang="en-US" sz="3500" dirty="0"/>
          </a:p>
          <a:p>
            <a:pPr>
              <a:buBlip>
                <a:blip r:embed="rId3"/>
              </a:buBlip>
            </a:pPr>
            <a:endParaRPr lang="en-US" sz="3500" dirty="0"/>
          </a:p>
          <a:p>
            <a:pPr>
              <a:buBlip>
                <a:blip r:embed="rId3"/>
              </a:buBlip>
            </a:pPr>
            <a:endParaRPr lang="en-US" sz="3500" dirty="0"/>
          </a:p>
          <a:p>
            <a:endParaRPr lang="en-US" sz="3500" dirty="0" smtClean="0"/>
          </a:p>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6310"/>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690035883"/>
              </p:ext>
            </p:extLst>
          </p:nvPr>
        </p:nvGraphicFramePr>
        <p:xfrm>
          <a:off x="385762" y="4724400"/>
          <a:ext cx="8267700" cy="1524000"/>
        </p:xfrm>
        <a:graphic>
          <a:graphicData uri="http://schemas.openxmlformats.org/drawingml/2006/table">
            <a:tbl>
              <a:tblPr firstRow="1" bandRow="1">
                <a:tableStyleId>{5C22544A-7EE6-4342-B048-85BDC9FD1C3A}</a:tableStyleId>
              </a:tblPr>
              <a:tblGrid>
                <a:gridCol w="3500195"/>
                <a:gridCol w="4767505"/>
              </a:tblGrid>
              <a:tr h="626863">
                <a:tc>
                  <a:txBody>
                    <a:bodyPr/>
                    <a:lstStyle/>
                    <a:p>
                      <a:pPr algn="ctr"/>
                      <a:r>
                        <a:rPr lang="en-US" sz="3200" dirty="0" smtClean="0"/>
                        <a:t>CPT</a:t>
                      </a:r>
                      <a:endParaRPr lang="en-US" sz="3200" dirty="0"/>
                    </a:p>
                  </a:txBody>
                  <a:tcPr/>
                </a:tc>
                <a:tc>
                  <a:txBody>
                    <a:bodyPr/>
                    <a:lstStyle/>
                    <a:p>
                      <a:pPr algn="ctr"/>
                      <a:r>
                        <a:rPr lang="en-US" sz="3200" dirty="0" smtClean="0"/>
                        <a:t>FEE</a:t>
                      </a:r>
                      <a:endParaRPr lang="en-US" sz="3200" dirty="0"/>
                    </a:p>
                  </a:txBody>
                  <a:tcPr/>
                </a:tc>
              </a:tr>
              <a:tr h="897137">
                <a:tc>
                  <a:txBody>
                    <a:bodyPr/>
                    <a:lstStyle/>
                    <a:p>
                      <a:pPr algn="ctr"/>
                      <a:r>
                        <a:rPr lang="en-US" sz="3200" dirty="0" smtClean="0"/>
                        <a:t>29807</a:t>
                      </a:r>
                      <a:endParaRPr lang="en-US" sz="3200" dirty="0"/>
                    </a:p>
                  </a:txBody>
                  <a:tcPr/>
                </a:tc>
                <a:tc>
                  <a:txBody>
                    <a:bodyPr/>
                    <a:lstStyle/>
                    <a:p>
                      <a:pPr algn="ctr"/>
                      <a:r>
                        <a:rPr lang="en-US" sz="3200" dirty="0" smtClean="0"/>
                        <a:t>$1,792,80</a:t>
                      </a:r>
                      <a:endParaRPr lang="en-US" sz="3200" dirty="0"/>
                    </a:p>
                  </a:txBody>
                  <a:tcPr/>
                </a:tc>
              </a:tr>
            </a:tbl>
          </a:graphicData>
        </a:graphic>
      </p:graphicFrame>
      <p:sp>
        <p:nvSpPr>
          <p:cNvPr id="7" name="TextBox 6"/>
          <p:cNvSpPr txBox="1"/>
          <p:nvPr/>
        </p:nvSpPr>
        <p:spPr>
          <a:xfrm>
            <a:off x="2743200" y="2994302"/>
            <a:ext cx="571500" cy="461665"/>
          </a:xfrm>
          <a:prstGeom prst="rect">
            <a:avLst/>
          </a:prstGeom>
          <a:solidFill>
            <a:schemeClr val="bg1"/>
          </a:solidFill>
        </p:spPr>
        <p:txBody>
          <a:bodyPr wrap="square" rtlCol="0">
            <a:spAutoFit/>
          </a:bodyPr>
          <a:lstStyle/>
          <a:p>
            <a:r>
              <a:rPr lang="en-US" sz="2400" dirty="0" smtClean="0">
                <a:latin typeface="Arial" panose="020B0604020202020204" pitchFamily="34" charset="0"/>
                <a:cs typeface="Arial" panose="020B0604020202020204" pitchFamily="34" charset="0"/>
              </a:rPr>
              <a:t>50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568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382000" cy="838200"/>
          </a:xfrm>
        </p:spPr>
        <p:txBody>
          <a:bodyPr>
            <a:normAutofit fontScale="90000"/>
          </a:bodyPr>
          <a:lstStyle/>
          <a:p>
            <a:r>
              <a:rPr lang="en-US" dirty="0"/>
              <a:t>Statutory </a:t>
            </a:r>
            <a:r>
              <a:rPr lang="en-US" dirty="0" smtClean="0"/>
              <a:t>and Regulatory References</a:t>
            </a:r>
            <a:endParaRPr lang="en-US" dirty="0"/>
          </a:p>
        </p:txBody>
      </p:sp>
      <p:sp>
        <p:nvSpPr>
          <p:cNvPr id="6" name="Content Placeholder 2"/>
          <p:cNvSpPr>
            <a:spLocks noGrp="1"/>
          </p:cNvSpPr>
          <p:nvPr>
            <p:ph idx="1"/>
          </p:nvPr>
        </p:nvSpPr>
        <p:spPr>
          <a:xfrm>
            <a:off x="152400" y="2209800"/>
            <a:ext cx="8991600" cy="4495800"/>
          </a:xfrm>
        </p:spPr>
        <p:txBody>
          <a:bodyPr>
            <a:normAutofit/>
          </a:bodyPr>
          <a:lstStyle/>
          <a:p>
            <a:r>
              <a:rPr lang="en-US" sz="4000" dirty="0" smtClean="0"/>
              <a:t>39-A M.R.S.A. § 205(4)</a:t>
            </a:r>
          </a:p>
          <a:p>
            <a:pPr lvl="1"/>
            <a:r>
              <a:rPr lang="en-US" sz="4000" dirty="0" smtClean="0"/>
              <a:t>Board Rules Chapter 15</a:t>
            </a:r>
          </a:p>
          <a:p>
            <a:pPr marL="457200" lvl="1" indent="0">
              <a:buNone/>
            </a:pPr>
            <a:endParaRPr lang="en-US" sz="800" dirty="0" smtClean="0"/>
          </a:p>
          <a:p>
            <a:r>
              <a:rPr lang="en-US" sz="4000" dirty="0" smtClean="0"/>
              <a:t>39-A M.R.S.A. § 206</a:t>
            </a:r>
          </a:p>
          <a:p>
            <a:endParaRPr lang="en-US" sz="800" dirty="0" smtClean="0"/>
          </a:p>
          <a:p>
            <a:r>
              <a:rPr lang="en-US" sz="4000" dirty="0" smtClean="0"/>
              <a:t>39-A M.R.S.A. § 208</a:t>
            </a:r>
          </a:p>
          <a:p>
            <a:endParaRPr lang="en-US" dirty="0" smtClean="0"/>
          </a:p>
          <a:p>
            <a:pPr lvl="1"/>
            <a:endParaRPr lang="en-US" sz="2800" dirty="0" smtClean="0"/>
          </a:p>
          <a:p>
            <a:pPr lvl="1"/>
            <a:endParaRPr lang="en-US" sz="2800" dirty="0" smtClean="0"/>
          </a:p>
          <a:p>
            <a:pPr lvl="1"/>
            <a:endParaRPr lang="en-US" sz="2800" dirty="0" smtClean="0"/>
          </a:p>
          <a:p>
            <a:pPr lvl="1"/>
            <a:endParaRPr lang="en-US" sz="2800" dirty="0"/>
          </a:p>
          <a:p>
            <a:pPr marL="0" indent="0">
              <a:buNone/>
            </a:pPr>
            <a:endParaRPr lang="en-US" b="1" dirty="0" smtClean="0"/>
          </a:p>
          <a:p>
            <a:pPr marL="0" indent="0">
              <a:buNone/>
            </a:pPr>
            <a:endParaRPr lang="en-US" b="1"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44"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989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463" y="304800"/>
            <a:ext cx="7810913" cy="609600"/>
          </a:xfrm>
        </p:spPr>
        <p:txBody>
          <a:bodyPr>
            <a:normAutofit fontScale="90000"/>
          </a:bodyPr>
          <a:lstStyle/>
          <a:p>
            <a:r>
              <a:rPr lang="en-US" dirty="0" smtClean="0"/>
              <a:t>Surgical Example #2</a:t>
            </a:r>
            <a:endParaRPr lang="en-US" dirty="0"/>
          </a:p>
        </p:txBody>
      </p:sp>
      <p:sp>
        <p:nvSpPr>
          <p:cNvPr id="6" name="Content Placeholder 2"/>
          <p:cNvSpPr txBox="1">
            <a:spLocks/>
          </p:cNvSpPr>
          <p:nvPr/>
        </p:nvSpPr>
        <p:spPr>
          <a:xfrm>
            <a:off x="419100" y="2620373"/>
            <a:ext cx="8386762" cy="387567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3900" dirty="0" smtClean="0"/>
              <a:t>Modifier 50 </a:t>
            </a:r>
            <a:r>
              <a:rPr lang="en-US" sz="4000" dirty="0"/>
              <a:t>Bilateral Procedure: pay 150% of the maximum allowable payment under this chapter for both procedures </a:t>
            </a:r>
            <a:r>
              <a:rPr lang="en-US" sz="4000" dirty="0" smtClean="0"/>
              <a:t>combined</a:t>
            </a:r>
            <a:r>
              <a:rPr lang="en-US" sz="3900" dirty="0" smtClean="0"/>
              <a:t>.</a:t>
            </a:r>
            <a:endParaRPr lang="en-US" sz="3900" dirty="0"/>
          </a:p>
          <a:p>
            <a:pPr marL="0" indent="0">
              <a:spcAft>
                <a:spcPts val="600"/>
              </a:spcAft>
              <a:buNone/>
            </a:pPr>
            <a:r>
              <a:rPr lang="en-US" sz="3900" dirty="0" smtClean="0"/>
              <a:t>Amount Due = </a:t>
            </a:r>
            <a:r>
              <a:rPr lang="en-US" sz="3900" u="sng" dirty="0" smtClean="0"/>
              <a:t>$583.00</a:t>
            </a:r>
            <a:r>
              <a:rPr lang="en-US" sz="3900" dirty="0" smtClean="0"/>
              <a:t> (U&amp;C charge less than MAP (1.5 </a:t>
            </a:r>
            <a:r>
              <a:rPr lang="en-US" sz="3900" dirty="0"/>
              <a:t>X </a:t>
            </a:r>
            <a:r>
              <a:rPr lang="en-US" sz="3900" dirty="0" smtClean="0"/>
              <a:t>$447.30 or $672.30).</a:t>
            </a:r>
          </a:p>
          <a:p>
            <a:pPr marL="365760" lvl="1" indent="0">
              <a:buNone/>
            </a:pPr>
            <a:endParaRPr lang="en-US"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 y="1021555"/>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62250" y="2023611"/>
            <a:ext cx="571500" cy="461665"/>
          </a:xfrm>
          <a:prstGeom prst="rect">
            <a:avLst/>
          </a:prstGeom>
          <a:solidFill>
            <a:schemeClr val="bg1"/>
          </a:solidFill>
        </p:spPr>
        <p:txBody>
          <a:bodyPr wrap="square" rtlCol="0">
            <a:spAutoFit/>
          </a:bodyPr>
          <a:lstStyle/>
          <a:p>
            <a:r>
              <a:rPr lang="en-US" sz="2400" dirty="0" smtClean="0">
                <a:latin typeface="Arial" panose="020B0604020202020204" pitchFamily="34" charset="0"/>
                <a:cs typeface="Arial" panose="020B0604020202020204" pitchFamily="34" charset="0"/>
              </a:rPr>
              <a:t>50</a:t>
            </a:r>
            <a:endParaRPr lang="en-US" sz="2400" dirty="0">
              <a:latin typeface="Arial" panose="020B0604020202020204" pitchFamily="34" charset="0"/>
              <a:cs typeface="Arial" panose="020B0604020202020204" pitchFamily="34" charset="0"/>
            </a:endParaRPr>
          </a:p>
        </p:txBody>
      </p:sp>
      <p:sp>
        <p:nvSpPr>
          <p:cNvPr id="2" name="Oval 1"/>
          <p:cNvSpPr/>
          <p:nvPr/>
        </p:nvSpPr>
        <p:spPr>
          <a:xfrm>
            <a:off x="6362700" y="1888512"/>
            <a:ext cx="1600200" cy="731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4223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488" y="228600"/>
            <a:ext cx="7810913" cy="609600"/>
          </a:xfrm>
        </p:spPr>
        <p:txBody>
          <a:bodyPr>
            <a:normAutofit fontScale="90000"/>
          </a:bodyPr>
          <a:lstStyle/>
          <a:p>
            <a:r>
              <a:rPr lang="en-US" dirty="0" smtClean="0"/>
              <a:t>Surgical Example</a:t>
            </a:r>
            <a:endParaRPr lang="en-US" dirty="0"/>
          </a:p>
        </p:txBody>
      </p:sp>
      <p:sp>
        <p:nvSpPr>
          <p:cNvPr id="6" name="Content Placeholder 2"/>
          <p:cNvSpPr txBox="1">
            <a:spLocks/>
          </p:cNvSpPr>
          <p:nvPr/>
        </p:nvSpPr>
        <p:spPr>
          <a:xfrm>
            <a:off x="152399" y="838200"/>
            <a:ext cx="8751093" cy="5657850"/>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685800" indent="-571500">
              <a:spcBef>
                <a:spcPct val="20000"/>
              </a:spcBef>
              <a:spcAft>
                <a:spcPts val="600"/>
              </a:spcAft>
              <a:buClr>
                <a:schemeClr val="accent3"/>
              </a:buClr>
              <a:buSzPct val="95000"/>
              <a:buFont typeface="Wingdings 2"/>
              <a:buChar char=""/>
            </a:pPr>
            <a:r>
              <a:rPr lang="en-US" sz="5200" dirty="0"/>
              <a:t>What if Medicare doesn’t allow assistant surgeons for this particular procedure?</a:t>
            </a:r>
          </a:p>
          <a:p>
            <a:pPr lvl="1"/>
            <a:r>
              <a:rPr lang="en-US" sz="4000" dirty="0" smtClean="0">
                <a:solidFill>
                  <a:srgbClr val="FF0000"/>
                </a:solidFill>
              </a:rPr>
              <a:t>Per MFS Section 1.02, “The </a:t>
            </a:r>
            <a:r>
              <a:rPr lang="en-US" sz="4000" dirty="0">
                <a:solidFill>
                  <a:srgbClr val="FF0000"/>
                </a:solidFill>
              </a:rPr>
              <a:t>Board has not adopted all components used by the federal Centers for Medicare and Medicaid Services. Therefore, the application of any fee schedule, payment system, claims processing rule, edit or other method of determining the reimbursement level for a service(s) not expressly adopted in this chapter is prohibited</a:t>
            </a:r>
            <a:r>
              <a:rPr lang="en-US" sz="4000" dirty="0" smtClean="0">
                <a:solidFill>
                  <a:srgbClr val="FF0000"/>
                </a:solidFill>
              </a:rPr>
              <a:t>.”</a:t>
            </a:r>
            <a:endParaRPr lang="en-US" sz="4000" dirty="0">
              <a:solidFill>
                <a:srgbClr val="FF0000"/>
              </a:solidFill>
            </a:endParaRPr>
          </a:p>
          <a:p>
            <a:pPr lvl="2"/>
            <a:r>
              <a:rPr lang="en-US" sz="3700" dirty="0" smtClean="0">
                <a:solidFill>
                  <a:srgbClr val="FF0000"/>
                </a:solidFill>
              </a:rPr>
              <a:t>If </a:t>
            </a:r>
            <a:r>
              <a:rPr lang="en-US" sz="3700" dirty="0">
                <a:solidFill>
                  <a:srgbClr val="FF0000"/>
                </a:solidFill>
              </a:rPr>
              <a:t>the ER/IR contends that the assistant was not reasonable/proper, it has to file a denial with the Board and send a copy of the NOC Form to the provider.  </a:t>
            </a:r>
          </a:p>
          <a:p>
            <a:pPr marL="0" indent="0">
              <a:spcAft>
                <a:spcPts val="600"/>
              </a:spcAft>
              <a:buNone/>
            </a:pPr>
            <a:endParaRPr lang="en-US" sz="3900" dirty="0" smtClean="0"/>
          </a:p>
          <a:p>
            <a:pPr marL="365760" lvl="1" indent="0">
              <a:buNone/>
            </a:pPr>
            <a:endParaRPr lang="en-US" dirty="0" smtClean="0"/>
          </a:p>
        </p:txBody>
      </p:sp>
    </p:spTree>
    <p:extLst>
      <p:ext uri="{BB962C8B-B14F-4D97-AF65-F5344CB8AC3E}">
        <p14:creationId xmlns:p14="http://schemas.microsoft.com/office/powerpoint/2010/main" val="31866005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734713" cy="609600"/>
          </a:xfrm>
        </p:spPr>
        <p:txBody>
          <a:bodyPr>
            <a:normAutofit fontScale="90000"/>
          </a:bodyPr>
          <a:lstStyle/>
          <a:p>
            <a:r>
              <a:rPr lang="en-US" dirty="0" smtClean="0"/>
              <a:t>Radiology Example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45" y="1066800"/>
            <a:ext cx="87797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2909" y="3200400"/>
            <a:ext cx="8534400" cy="3877985"/>
          </a:xfrm>
          <a:prstGeom prst="rect">
            <a:avLst/>
          </a:prstGeom>
        </p:spPr>
        <p:txBody>
          <a:bodyPr wrap="square">
            <a:spAutoFit/>
          </a:bodyPr>
          <a:lstStyle/>
          <a:p>
            <a:pPr algn="l">
              <a:spcBef>
                <a:spcPct val="20000"/>
              </a:spcBef>
              <a:buClr>
                <a:schemeClr val="accent3"/>
              </a:buClr>
              <a:buSzPct val="95000"/>
            </a:pPr>
            <a:r>
              <a:rPr lang="en-US" sz="3500" dirty="0">
                <a:latin typeface="+mn-lt"/>
              </a:rPr>
              <a:t>Appendix II:</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pPr marL="571500" indent="-571500">
              <a:buBlip>
                <a:blip r:embed="rId4"/>
              </a:buBlip>
            </a:pPr>
            <a:endParaRPr lang="en-US" sz="8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1723089122"/>
              </p:ext>
            </p:extLst>
          </p:nvPr>
        </p:nvGraphicFramePr>
        <p:xfrm>
          <a:off x="509585" y="4343400"/>
          <a:ext cx="7786689" cy="1900892"/>
        </p:xfrm>
        <a:graphic>
          <a:graphicData uri="http://schemas.openxmlformats.org/drawingml/2006/table">
            <a:tbl>
              <a:tblPr firstRow="1" bandRow="1">
                <a:tableStyleId>{5C22544A-7EE6-4342-B048-85BDC9FD1C3A}</a:tableStyleId>
              </a:tblPr>
              <a:tblGrid>
                <a:gridCol w="2595563"/>
                <a:gridCol w="2595563"/>
                <a:gridCol w="2595563"/>
              </a:tblGrid>
              <a:tr h="834092">
                <a:tc>
                  <a:txBody>
                    <a:bodyPr/>
                    <a:lstStyle/>
                    <a:p>
                      <a:pPr algn="ctr"/>
                      <a:r>
                        <a:rPr lang="en-US" sz="2800" dirty="0" smtClean="0"/>
                        <a:t>CPT</a:t>
                      </a:r>
                      <a:endParaRPr lang="en-US" sz="2800" dirty="0"/>
                    </a:p>
                  </a:txBody>
                  <a:tcPr/>
                </a:tc>
                <a:tc>
                  <a:txBody>
                    <a:bodyPr/>
                    <a:lstStyle/>
                    <a:p>
                      <a:pPr algn="ctr"/>
                      <a:r>
                        <a:rPr lang="en-US" sz="2800" dirty="0" smtClean="0"/>
                        <a:t>MOD</a:t>
                      </a:r>
                      <a:endParaRPr lang="en-US" sz="2800" dirty="0"/>
                    </a:p>
                  </a:txBody>
                  <a:tcPr/>
                </a:tc>
                <a:tc>
                  <a:txBody>
                    <a:bodyPr/>
                    <a:lstStyle/>
                    <a:p>
                      <a:pPr algn="ctr"/>
                      <a:r>
                        <a:rPr lang="en-US" sz="2800" dirty="0" smtClean="0"/>
                        <a:t>FEE</a:t>
                      </a:r>
                      <a:endParaRPr lang="en-US" sz="2800" dirty="0"/>
                    </a:p>
                  </a:txBody>
                  <a:tcPr/>
                </a:tc>
              </a:tr>
              <a:tr h="533400">
                <a:tc>
                  <a:txBody>
                    <a:bodyPr/>
                    <a:lstStyle/>
                    <a:p>
                      <a:pPr algn="ctr"/>
                      <a:r>
                        <a:rPr lang="en-US" sz="2800" dirty="0" smtClean="0"/>
                        <a:t>74178</a:t>
                      </a:r>
                      <a:endParaRPr lang="en-US" sz="2800" dirty="0"/>
                    </a:p>
                  </a:txBody>
                  <a:tcPr/>
                </a:tc>
                <a:tc>
                  <a:txBody>
                    <a:bodyPr/>
                    <a:lstStyle/>
                    <a:p>
                      <a:pPr algn="ctr"/>
                      <a:r>
                        <a:rPr lang="en-US" sz="2800" dirty="0" smtClean="0"/>
                        <a:t>26</a:t>
                      </a:r>
                      <a:endParaRPr lang="en-US" sz="2800" dirty="0"/>
                    </a:p>
                  </a:txBody>
                  <a:tcPr/>
                </a:tc>
                <a:tc>
                  <a:txBody>
                    <a:bodyPr/>
                    <a:lstStyle/>
                    <a:p>
                      <a:pPr algn="ctr"/>
                      <a:r>
                        <a:rPr lang="en-US" sz="2800" dirty="0" smtClean="0"/>
                        <a:t>$171.00</a:t>
                      </a:r>
                      <a:endParaRPr lang="en-US" sz="2800" dirty="0"/>
                    </a:p>
                  </a:txBody>
                  <a:tcPr/>
                </a:tc>
              </a:tr>
              <a:tr h="533400">
                <a:tc>
                  <a:txBody>
                    <a:bodyPr/>
                    <a:lstStyle/>
                    <a:p>
                      <a:pPr algn="ctr"/>
                      <a:r>
                        <a:rPr lang="en-US" sz="2800" dirty="0" smtClean="0"/>
                        <a:t>73700</a:t>
                      </a:r>
                      <a:endParaRPr lang="en-US" sz="2800" dirty="0"/>
                    </a:p>
                  </a:txBody>
                  <a:tcPr/>
                </a:tc>
                <a:tc>
                  <a:txBody>
                    <a:bodyPr/>
                    <a:lstStyle/>
                    <a:p>
                      <a:pPr algn="ctr"/>
                      <a:r>
                        <a:rPr lang="en-US" sz="2800" dirty="0" smtClean="0"/>
                        <a:t>26</a:t>
                      </a:r>
                      <a:endParaRPr lang="en-US" sz="2800" dirty="0"/>
                    </a:p>
                  </a:txBody>
                  <a:tcPr/>
                </a:tc>
                <a:tc>
                  <a:txBody>
                    <a:bodyPr/>
                    <a:lstStyle/>
                    <a:p>
                      <a:pPr algn="ctr"/>
                      <a:r>
                        <a:rPr lang="en-US" sz="2800" dirty="0" smtClean="0"/>
                        <a:t>$85.80</a:t>
                      </a:r>
                      <a:endParaRPr lang="en-US" sz="2800" dirty="0"/>
                    </a:p>
                  </a:txBody>
                  <a:tcPr/>
                </a:tc>
              </a:tr>
            </a:tbl>
          </a:graphicData>
        </a:graphic>
      </p:graphicFrame>
      <p:sp>
        <p:nvSpPr>
          <p:cNvPr id="6" name="Oval 5"/>
          <p:cNvSpPr/>
          <p:nvPr/>
        </p:nvSpPr>
        <p:spPr>
          <a:xfrm>
            <a:off x="-134304" y="1348581"/>
            <a:ext cx="8991600" cy="1242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69445206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734713" cy="609600"/>
          </a:xfrm>
        </p:spPr>
        <p:txBody>
          <a:bodyPr>
            <a:normAutofit fontScale="90000"/>
          </a:bodyPr>
          <a:lstStyle/>
          <a:p>
            <a:r>
              <a:rPr lang="en-US" dirty="0" smtClean="0"/>
              <a:t>Radiology Example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9" y="1278965"/>
            <a:ext cx="8915018" cy="216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0495" y="3733800"/>
            <a:ext cx="8332763" cy="2631490"/>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latin typeface="+mn-lt"/>
              </a:rPr>
              <a:t>Code 74020 is a deleted code. </a:t>
            </a:r>
            <a:endParaRPr lang="en-US" sz="3200" dirty="0" smtClean="0">
              <a:solidFill>
                <a:schemeClr val="tx2"/>
              </a:solidFill>
              <a:latin typeface="+mn-lt"/>
            </a:endParaRP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smtClean="0">
                <a:solidFill>
                  <a:srgbClr val="FF0000"/>
                </a:solidFill>
              </a:rPr>
              <a:t>Per </a:t>
            </a:r>
            <a:r>
              <a:rPr lang="en-US" sz="3200" dirty="0">
                <a:solidFill>
                  <a:srgbClr val="FF0000"/>
                </a:solidFill>
              </a:rPr>
              <a:t>MFS Section 1.07(2)(A), the undisputed charges must be paid and a denial filed with the Board.  A copy of the partial denial/NOC Form must be sent to the health care provider.</a:t>
            </a:r>
          </a:p>
        </p:txBody>
      </p:sp>
      <p:sp>
        <p:nvSpPr>
          <p:cNvPr id="5" name="Oval 4"/>
          <p:cNvSpPr/>
          <p:nvPr/>
        </p:nvSpPr>
        <p:spPr>
          <a:xfrm>
            <a:off x="23017" y="2895600"/>
            <a:ext cx="899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81744643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810000"/>
            <a:ext cx="8382000" cy="2631490"/>
          </a:xfrm>
          <a:prstGeom prst="rect">
            <a:avLst/>
          </a:prstGeom>
        </p:spPr>
        <p:txBody>
          <a:bodyPr wrap="square">
            <a:spAutoFit/>
          </a:bodyPr>
          <a:lstStyle/>
          <a:p>
            <a:pPr algn="l">
              <a:spcBef>
                <a:spcPts val="600"/>
              </a:spcBef>
              <a:buClr>
                <a:schemeClr val="accent1"/>
              </a:buClr>
              <a:buSzPct val="70000"/>
            </a:pPr>
            <a:r>
              <a:rPr lang="en-US" sz="3200" dirty="0" smtClean="0">
                <a:latin typeface="+mn-lt"/>
              </a:rPr>
              <a:t>Amount Due = </a:t>
            </a:r>
            <a:r>
              <a:rPr lang="en-US" sz="3200" dirty="0">
                <a:latin typeface="+mn-lt"/>
              </a:rPr>
              <a:t>$</a:t>
            </a:r>
            <a:r>
              <a:rPr lang="en-US" sz="3200" dirty="0" smtClean="0">
                <a:latin typeface="+mn-lt"/>
              </a:rPr>
              <a:t>171.00 </a:t>
            </a:r>
            <a:r>
              <a:rPr lang="en-US" sz="3200" dirty="0">
                <a:latin typeface="+mn-lt"/>
              </a:rPr>
              <a:t>+ </a:t>
            </a:r>
            <a:r>
              <a:rPr lang="en-US" sz="3200" dirty="0" smtClean="0">
                <a:latin typeface="+mn-lt"/>
              </a:rPr>
              <a:t>$85.80 = </a:t>
            </a:r>
            <a:r>
              <a:rPr lang="en-US" sz="3200" u="sng" dirty="0" smtClean="0">
                <a:latin typeface="+mn-lt"/>
              </a:rPr>
              <a:t>$256.80</a:t>
            </a:r>
            <a:r>
              <a:rPr lang="en-US" sz="3200" dirty="0" smtClean="0">
                <a:latin typeface="+mn-lt"/>
              </a:rPr>
              <a:t> (MAPs less than U&amp;C charges).  </a:t>
            </a:r>
            <a:r>
              <a:rPr lang="en-US" sz="3200" dirty="0" smtClean="0">
                <a:solidFill>
                  <a:srgbClr val="FF0000"/>
                </a:solidFill>
                <a:latin typeface="+mn-lt"/>
              </a:rPr>
              <a:t>Contemporaneously, the ER/IR must file the denial and send a copy of the NOC to the provider.</a:t>
            </a:r>
          </a:p>
        </p:txBody>
      </p:sp>
      <p:sp>
        <p:nvSpPr>
          <p:cNvPr id="4" name="Title 1"/>
          <p:cNvSpPr>
            <a:spLocks noGrp="1"/>
          </p:cNvSpPr>
          <p:nvPr>
            <p:ph type="title"/>
          </p:nvPr>
        </p:nvSpPr>
        <p:spPr>
          <a:xfrm>
            <a:off x="1009442" y="533400"/>
            <a:ext cx="7125113" cy="674741"/>
          </a:xfrm>
        </p:spPr>
        <p:txBody>
          <a:bodyPr>
            <a:normAutofit fontScale="90000"/>
          </a:bodyPr>
          <a:lstStyle/>
          <a:p>
            <a:r>
              <a:rPr lang="en-US" dirty="0" smtClean="0"/>
              <a:t>Radiology Example</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 y="1295400"/>
            <a:ext cx="909332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6326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9441" y="228600"/>
            <a:ext cx="7125113" cy="674741"/>
          </a:xfrm>
        </p:spPr>
        <p:txBody>
          <a:bodyPr>
            <a:normAutofit fontScale="90000"/>
          </a:bodyPr>
          <a:lstStyle/>
          <a:p>
            <a:r>
              <a:rPr lang="en-US" dirty="0" smtClean="0"/>
              <a:t>Massage Therapy Example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52" y="838200"/>
            <a:ext cx="8130091" cy="28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0998" y="3832556"/>
            <a:ext cx="8382000" cy="3025444"/>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rPr>
              <a:t>Code </a:t>
            </a:r>
            <a:r>
              <a:rPr lang="en-US" sz="3200" dirty="0" smtClean="0">
                <a:solidFill>
                  <a:schemeClr val="tx2"/>
                </a:solidFill>
              </a:rPr>
              <a:t>97140 </a:t>
            </a:r>
            <a:r>
              <a:rPr lang="en-US" sz="3200" dirty="0">
                <a:solidFill>
                  <a:schemeClr val="tx2"/>
                </a:solidFill>
              </a:rPr>
              <a:t>is </a:t>
            </a:r>
            <a:r>
              <a:rPr lang="en-US" sz="3200" dirty="0" smtClean="0">
                <a:solidFill>
                  <a:schemeClr val="tx2"/>
                </a:solidFill>
              </a:rPr>
              <a:t>defined by the AMA in 15 minute increments. </a:t>
            </a:r>
            <a:endParaRPr lang="en-US" sz="3200" dirty="0">
              <a:solidFill>
                <a:schemeClr val="tx2"/>
              </a:solidFill>
            </a:endParaRP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Per </a:t>
            </a:r>
            <a:r>
              <a:rPr lang="en-US" sz="3200" dirty="0" smtClean="0">
                <a:solidFill>
                  <a:srgbClr val="FF0000"/>
                </a:solidFill>
              </a:rPr>
              <a:t>MFS Section 1.07(2), </a:t>
            </a:r>
            <a:r>
              <a:rPr lang="en-US" sz="3200" dirty="0">
                <a:solidFill>
                  <a:srgbClr val="FF0000"/>
                </a:solidFill>
              </a:rPr>
              <a:t>the ER/IR </a:t>
            </a:r>
            <a:r>
              <a:rPr lang="en-US" sz="3200" dirty="0" smtClean="0">
                <a:solidFill>
                  <a:srgbClr val="FF0000"/>
                </a:solidFill>
              </a:rPr>
              <a:t>cannot change a provider’s bill.  As billed, this provider will be significantly underpaid if these charges are for 1 </a:t>
            </a:r>
            <a:r>
              <a:rPr lang="en-US" sz="3200" dirty="0" err="1" smtClean="0">
                <a:solidFill>
                  <a:srgbClr val="FF0000"/>
                </a:solidFill>
              </a:rPr>
              <a:t>hr</a:t>
            </a:r>
            <a:r>
              <a:rPr lang="en-US" sz="3200" dirty="0" smtClean="0">
                <a:solidFill>
                  <a:srgbClr val="FF0000"/>
                </a:solidFill>
              </a:rPr>
              <a:t> massage.</a:t>
            </a:r>
            <a:endParaRPr lang="en-US" sz="3200" dirty="0">
              <a:solidFill>
                <a:srgbClr val="FF0000"/>
              </a:solidFill>
            </a:endParaRPr>
          </a:p>
        </p:txBody>
      </p:sp>
      <p:sp>
        <p:nvSpPr>
          <p:cNvPr id="3" name="Oval 2"/>
          <p:cNvSpPr/>
          <p:nvPr/>
        </p:nvSpPr>
        <p:spPr>
          <a:xfrm>
            <a:off x="5867400" y="1085852"/>
            <a:ext cx="914400" cy="28366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744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9443" y="392059"/>
            <a:ext cx="7125113" cy="674741"/>
          </a:xfrm>
        </p:spPr>
        <p:txBody>
          <a:bodyPr>
            <a:normAutofit fontScale="90000"/>
          </a:bodyPr>
          <a:lstStyle/>
          <a:p>
            <a:r>
              <a:rPr lang="en-US" dirty="0" smtClean="0"/>
              <a:t>Massage Therapy Example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95" y="1066799"/>
            <a:ext cx="7766605"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3795712"/>
            <a:ext cx="8382000" cy="2800767"/>
          </a:xfrm>
          <a:prstGeom prst="rect">
            <a:avLst/>
          </a:prstGeom>
        </p:spPr>
        <p:txBody>
          <a:bodyPr wrap="square">
            <a:spAutoFit/>
          </a:bodyPr>
          <a:lstStyle/>
          <a:p>
            <a:pPr algn="l">
              <a:spcBef>
                <a:spcPts val="600"/>
              </a:spcBef>
              <a:buClr>
                <a:schemeClr val="accent1"/>
              </a:buClr>
              <a:buSzPct val="70000"/>
            </a:pPr>
            <a:r>
              <a:rPr lang="en-US" sz="4400" dirty="0" smtClean="0"/>
              <a:t>Amount Due = $47.40 per DOS for total of 284.40 (MAPs less than U&amp;C charges).  If billed correctly, amount due $360.</a:t>
            </a:r>
          </a:p>
        </p:txBody>
      </p:sp>
    </p:spTree>
    <p:extLst>
      <p:ext uri="{BB962C8B-B14F-4D97-AF65-F5344CB8AC3E}">
        <p14:creationId xmlns:p14="http://schemas.microsoft.com/office/powerpoint/2010/main" val="27098413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810913" cy="533400"/>
          </a:xfrm>
        </p:spPr>
        <p:txBody>
          <a:bodyPr>
            <a:normAutofit fontScale="90000"/>
          </a:bodyPr>
          <a:lstStyle/>
          <a:p>
            <a:r>
              <a:rPr lang="en-US" dirty="0" smtClean="0"/>
              <a:t>DMEPOS Example</a:t>
            </a:r>
            <a:endParaRPr lang="en-US" dirty="0"/>
          </a:p>
        </p:txBody>
      </p:sp>
      <p:sp>
        <p:nvSpPr>
          <p:cNvPr id="3" name="Content Placeholder 2"/>
          <p:cNvSpPr>
            <a:spLocks noGrp="1"/>
          </p:cNvSpPr>
          <p:nvPr>
            <p:ph idx="1"/>
          </p:nvPr>
        </p:nvSpPr>
        <p:spPr>
          <a:xfrm>
            <a:off x="533400" y="2895600"/>
            <a:ext cx="8229600" cy="3295650"/>
          </a:xfrm>
        </p:spPr>
        <p:txBody>
          <a:bodyPr>
            <a:noAutofit/>
          </a:bodyPr>
          <a:lstStyle/>
          <a:p>
            <a:pPr marL="109728" indent="0">
              <a:buNone/>
            </a:pPr>
            <a:r>
              <a:rPr lang="en-US" sz="2800" dirty="0" smtClean="0"/>
              <a:t>Appendix II:</a:t>
            </a:r>
          </a:p>
          <a:p>
            <a:pPr marL="109728" indent="0">
              <a:buNone/>
            </a:pPr>
            <a:endParaRPr lang="en-US" sz="2800" dirty="0" smtClean="0"/>
          </a:p>
          <a:p>
            <a:pPr marL="109728" indent="0">
              <a:buNone/>
            </a:pPr>
            <a:endParaRPr lang="en-US" sz="2800" dirty="0"/>
          </a:p>
          <a:p>
            <a:pPr marL="109728" indent="0">
              <a:buNone/>
            </a:pPr>
            <a:endParaRPr lang="en-US" sz="2800" dirty="0" smtClean="0"/>
          </a:p>
          <a:p>
            <a:pPr marL="109728" indent="0">
              <a:buNone/>
            </a:pPr>
            <a:endParaRPr lang="en-US" sz="1600" dirty="0" smtClean="0"/>
          </a:p>
          <a:p>
            <a:pPr marL="109728" indent="0">
              <a:buNone/>
            </a:pPr>
            <a:r>
              <a:rPr lang="en-US" sz="2800" dirty="0" smtClean="0"/>
              <a:t>Amount Due = </a:t>
            </a:r>
            <a:r>
              <a:rPr lang="en-US" sz="2800" u="sng" dirty="0" smtClean="0"/>
              <a:t>$375.09</a:t>
            </a:r>
            <a:r>
              <a:rPr lang="en-US" sz="2800" dirty="0" smtClean="0"/>
              <a:t> (U&amp;C charge less than MAP). </a:t>
            </a:r>
            <a:endParaRPr lang="en-US" sz="2800"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638300"/>
            <a:ext cx="13563600" cy="130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838930359"/>
              </p:ext>
            </p:extLst>
          </p:nvPr>
        </p:nvGraphicFramePr>
        <p:xfrm>
          <a:off x="685800" y="3505200"/>
          <a:ext cx="7620000" cy="1524000"/>
        </p:xfrm>
        <a:graphic>
          <a:graphicData uri="http://schemas.openxmlformats.org/drawingml/2006/table">
            <a:tbl>
              <a:tblPr firstRow="1" bandRow="1">
                <a:tableStyleId>{5C22544A-7EE6-4342-B048-85BDC9FD1C3A}</a:tableStyleId>
              </a:tblPr>
              <a:tblGrid>
                <a:gridCol w="1905000"/>
                <a:gridCol w="1905000"/>
                <a:gridCol w="1905000"/>
                <a:gridCol w="1905000"/>
              </a:tblGrid>
              <a:tr h="876300">
                <a:tc>
                  <a:txBody>
                    <a:bodyPr/>
                    <a:lstStyle/>
                    <a:p>
                      <a:pPr algn="ctr"/>
                      <a:r>
                        <a:rPr lang="en-US" sz="3200" dirty="0" smtClean="0"/>
                        <a:t>CPT</a:t>
                      </a:r>
                      <a:endParaRPr lang="en-US" sz="3200" dirty="0"/>
                    </a:p>
                  </a:txBody>
                  <a:tcPr/>
                </a:tc>
                <a:tc>
                  <a:txBody>
                    <a:bodyPr/>
                    <a:lstStyle/>
                    <a:p>
                      <a:pPr algn="ctr"/>
                      <a:r>
                        <a:rPr lang="en-US" sz="3200" dirty="0" smtClean="0"/>
                        <a:t>MOD</a:t>
                      </a:r>
                      <a:endParaRPr lang="en-US" sz="3200" dirty="0"/>
                    </a:p>
                  </a:txBody>
                  <a:tcPr/>
                </a:tc>
                <a:tc>
                  <a:txBody>
                    <a:bodyPr/>
                    <a:lstStyle/>
                    <a:p>
                      <a:pPr algn="ctr"/>
                      <a:r>
                        <a:rPr lang="en-US" sz="3200" dirty="0" smtClean="0"/>
                        <a:t>MOD2</a:t>
                      </a:r>
                      <a:endParaRPr lang="en-US" sz="3200" dirty="0"/>
                    </a:p>
                  </a:txBody>
                  <a:tcPr/>
                </a:tc>
                <a:tc>
                  <a:txBody>
                    <a:bodyPr/>
                    <a:lstStyle/>
                    <a:p>
                      <a:pPr algn="ctr"/>
                      <a:r>
                        <a:rPr lang="en-US" sz="3200" dirty="0" smtClean="0"/>
                        <a:t>FEE</a:t>
                      </a:r>
                      <a:endParaRPr lang="en-US" sz="3200" dirty="0"/>
                    </a:p>
                  </a:txBody>
                  <a:tcPr/>
                </a:tc>
              </a:tr>
              <a:tr h="647700">
                <a:tc>
                  <a:txBody>
                    <a:bodyPr/>
                    <a:lstStyle/>
                    <a:p>
                      <a:pPr algn="ctr"/>
                      <a:r>
                        <a:rPr lang="en-US" sz="3200" dirty="0" smtClean="0"/>
                        <a:t>L4360</a:t>
                      </a: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smtClean="0"/>
                        <a:t>$452.30</a:t>
                      </a:r>
                      <a:endParaRPr lang="en-US" sz="3200" dirty="0"/>
                    </a:p>
                  </a:txBody>
                  <a:tcPr/>
                </a:tc>
              </a:tr>
            </a:tbl>
          </a:graphicData>
        </a:graphic>
      </p:graphicFrame>
      <p:sp>
        <p:nvSpPr>
          <p:cNvPr id="5" name="Oval 4"/>
          <p:cNvSpPr/>
          <p:nvPr/>
        </p:nvSpPr>
        <p:spPr>
          <a:xfrm>
            <a:off x="5943600" y="1945646"/>
            <a:ext cx="1524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89770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58513" cy="838200"/>
          </a:xfrm>
        </p:spPr>
        <p:txBody>
          <a:bodyPr>
            <a:normAutofit/>
          </a:bodyPr>
          <a:lstStyle/>
          <a:p>
            <a:r>
              <a:rPr lang="en-US" dirty="0" smtClean="0"/>
              <a:t>DMEPOS Example #2</a:t>
            </a:r>
            <a:endParaRPr lang="en-US" dirty="0"/>
          </a:p>
        </p:txBody>
      </p:sp>
      <p:sp>
        <p:nvSpPr>
          <p:cNvPr id="3" name="Content Placeholder 2"/>
          <p:cNvSpPr>
            <a:spLocks noGrp="1"/>
          </p:cNvSpPr>
          <p:nvPr>
            <p:ph idx="1"/>
          </p:nvPr>
        </p:nvSpPr>
        <p:spPr>
          <a:xfrm>
            <a:off x="533400" y="3429001"/>
            <a:ext cx="8382000" cy="2895600"/>
          </a:xfrm>
        </p:spPr>
        <p:txBody>
          <a:bodyPr>
            <a:normAutofit/>
          </a:bodyPr>
          <a:lstStyle/>
          <a:p>
            <a:pPr marL="109728" indent="0">
              <a:buNone/>
            </a:pPr>
            <a:r>
              <a:rPr lang="en-US" sz="3500" dirty="0" smtClean="0"/>
              <a:t>Amount Due:</a:t>
            </a:r>
          </a:p>
          <a:p>
            <a:pPr marL="411480" lvl="1" indent="0">
              <a:buNone/>
            </a:pPr>
            <a:r>
              <a:rPr lang="en-US" sz="3200" dirty="0" smtClean="0"/>
              <a:t>J3490 is a valid code that is not in </a:t>
            </a:r>
            <a:r>
              <a:rPr lang="en-US" sz="3200" dirty="0"/>
              <a:t>Appendix II so </a:t>
            </a:r>
            <a:r>
              <a:rPr lang="en-US" sz="3200" dirty="0" smtClean="0"/>
              <a:t>it defaults </a:t>
            </a:r>
            <a:r>
              <a:rPr lang="en-US" sz="3200" dirty="0"/>
              <a:t>to </a:t>
            </a:r>
            <a:r>
              <a:rPr lang="en-US" sz="3200" dirty="0" smtClean="0"/>
              <a:t>the </a:t>
            </a:r>
            <a:r>
              <a:rPr lang="en-US" sz="3200" dirty="0"/>
              <a:t>usual and customary </a:t>
            </a:r>
            <a:r>
              <a:rPr lang="en-US" sz="3200" dirty="0" smtClean="0"/>
              <a:t>charge for each drug.</a:t>
            </a:r>
            <a:endParaRPr lang="en-US" sz="3200" dirty="0"/>
          </a:p>
          <a:p>
            <a:pPr marL="411480" lvl="1" indent="0">
              <a:buNone/>
            </a:pPr>
            <a:r>
              <a:rPr lang="en-US" sz="3200" dirty="0"/>
              <a:t>$15.00 + $5.04 = $20.04.</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1348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0724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58513" cy="762000"/>
          </a:xfrm>
        </p:spPr>
        <p:txBody>
          <a:bodyPr>
            <a:normAutofit fontScale="90000"/>
          </a:bodyPr>
          <a:lstStyle/>
          <a:p>
            <a:r>
              <a:rPr lang="en-US" dirty="0" smtClean="0"/>
              <a:t>DMEPOS Example #2</a:t>
            </a:r>
            <a:endParaRPr lang="en-US" dirty="0"/>
          </a:p>
        </p:txBody>
      </p:sp>
      <p:sp>
        <p:nvSpPr>
          <p:cNvPr id="3" name="Content Placeholder 2"/>
          <p:cNvSpPr>
            <a:spLocks noGrp="1"/>
          </p:cNvSpPr>
          <p:nvPr>
            <p:ph idx="1"/>
          </p:nvPr>
        </p:nvSpPr>
        <p:spPr>
          <a:xfrm>
            <a:off x="152400" y="1295400"/>
            <a:ext cx="8458200" cy="5257800"/>
          </a:xfrm>
        </p:spPr>
        <p:txBody>
          <a:bodyPr>
            <a:noAutofit/>
          </a:bodyPr>
          <a:lstStyle/>
          <a:p>
            <a:pPr marL="982980" lvl="1" indent="-571500"/>
            <a:r>
              <a:rPr lang="en-US" sz="3600" dirty="0" smtClean="0"/>
              <a:t>Can the ER/IR </a:t>
            </a:r>
            <a:r>
              <a:rPr lang="en-US" sz="3600" dirty="0"/>
              <a:t>pay a usual and customary fee based on the NDC</a:t>
            </a:r>
            <a:r>
              <a:rPr lang="en-US" sz="3600" dirty="0" smtClean="0"/>
              <a:t>#?</a:t>
            </a:r>
          </a:p>
          <a:p>
            <a:pPr marL="1257300" lvl="2" indent="-571500"/>
            <a:r>
              <a:rPr lang="en-US" sz="3200" dirty="0" smtClean="0">
                <a:solidFill>
                  <a:srgbClr val="FF0000"/>
                </a:solidFill>
              </a:rPr>
              <a:t>No, not unless it has a written payment agreement. If </a:t>
            </a:r>
            <a:r>
              <a:rPr lang="en-US" sz="3200" dirty="0">
                <a:solidFill>
                  <a:srgbClr val="FF0000"/>
                </a:solidFill>
              </a:rPr>
              <a:t>the ER/IR contends that the </a:t>
            </a:r>
            <a:r>
              <a:rPr lang="en-US" sz="3200" dirty="0" smtClean="0">
                <a:solidFill>
                  <a:srgbClr val="FF0000"/>
                </a:solidFill>
              </a:rPr>
              <a:t>charges are not </a:t>
            </a:r>
            <a:r>
              <a:rPr lang="en-US" sz="3200" dirty="0">
                <a:solidFill>
                  <a:srgbClr val="FF0000"/>
                </a:solidFill>
              </a:rPr>
              <a:t>reasonable/proper, it has to file a </a:t>
            </a:r>
            <a:r>
              <a:rPr lang="en-US" sz="3200" dirty="0" smtClean="0">
                <a:solidFill>
                  <a:srgbClr val="FF0000"/>
                </a:solidFill>
              </a:rPr>
              <a:t>denial with </a:t>
            </a:r>
            <a:r>
              <a:rPr lang="en-US" sz="3200" dirty="0">
                <a:solidFill>
                  <a:srgbClr val="FF0000"/>
                </a:solidFill>
              </a:rPr>
              <a:t>the Board and send a copy </a:t>
            </a:r>
            <a:r>
              <a:rPr lang="en-US" sz="3200" dirty="0" smtClean="0">
                <a:solidFill>
                  <a:srgbClr val="FF0000"/>
                </a:solidFill>
              </a:rPr>
              <a:t>of the NOC Form to </a:t>
            </a:r>
            <a:r>
              <a:rPr lang="en-US" sz="3200" dirty="0">
                <a:solidFill>
                  <a:srgbClr val="FF0000"/>
                </a:solidFill>
              </a:rPr>
              <a:t>the provider. </a:t>
            </a:r>
          </a:p>
        </p:txBody>
      </p:sp>
    </p:spTree>
    <p:extLst>
      <p:ext uri="{BB962C8B-B14F-4D97-AF65-F5344CB8AC3E}">
        <p14:creationId xmlns:p14="http://schemas.microsoft.com/office/powerpoint/2010/main" val="53210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838200"/>
          </a:xfrm>
        </p:spPr>
        <p:txBody>
          <a:bodyPr>
            <a:normAutofit fontScale="90000"/>
          </a:bodyPr>
          <a:lstStyle/>
          <a:p>
            <a:r>
              <a:rPr lang="en-US" dirty="0"/>
              <a:t>Statutory </a:t>
            </a:r>
            <a:r>
              <a:rPr lang="en-US" dirty="0" smtClean="0"/>
              <a:t>and Regulatory References</a:t>
            </a:r>
            <a:endParaRPr lang="en-US" dirty="0"/>
          </a:p>
        </p:txBody>
      </p:sp>
      <p:sp>
        <p:nvSpPr>
          <p:cNvPr id="6" name="Content Placeholder 2"/>
          <p:cNvSpPr>
            <a:spLocks noGrp="1"/>
          </p:cNvSpPr>
          <p:nvPr>
            <p:ph idx="1"/>
          </p:nvPr>
        </p:nvSpPr>
        <p:spPr>
          <a:xfrm>
            <a:off x="76200" y="1676400"/>
            <a:ext cx="8991600" cy="4191000"/>
          </a:xfrm>
        </p:spPr>
        <p:txBody>
          <a:bodyPr>
            <a:normAutofit/>
          </a:bodyPr>
          <a:lstStyle/>
          <a:p>
            <a:r>
              <a:rPr lang="en-US" sz="3200" dirty="0" smtClean="0">
                <a:solidFill>
                  <a:srgbClr val="FF0000"/>
                </a:solidFill>
              </a:rPr>
              <a:t>39-A M.R.S.A. § 209-A</a:t>
            </a:r>
          </a:p>
          <a:p>
            <a:pPr lvl="1"/>
            <a:r>
              <a:rPr lang="en-US" sz="3200" dirty="0" smtClean="0">
                <a:solidFill>
                  <a:srgbClr val="FF0000"/>
                </a:solidFill>
              </a:rPr>
              <a:t>Board Rules Chapter 5, aka Medical Fee Schedule</a:t>
            </a:r>
          </a:p>
          <a:p>
            <a:pPr lvl="1"/>
            <a:endParaRPr lang="en-US" sz="800" dirty="0" smtClean="0"/>
          </a:p>
          <a:p>
            <a:r>
              <a:rPr lang="en-US" sz="3200" dirty="0" smtClean="0"/>
              <a:t>39-A M.R.S.A. § 222</a:t>
            </a:r>
          </a:p>
          <a:p>
            <a:pPr lvl="1"/>
            <a:r>
              <a:rPr lang="en-US" sz="3200" dirty="0" smtClean="0"/>
              <a:t>Bureau of Insurance Rules Chapter 530</a:t>
            </a:r>
          </a:p>
          <a:p>
            <a:pPr lvl="1"/>
            <a:endParaRPr lang="en-US" sz="800" dirty="0" smtClean="0"/>
          </a:p>
          <a:p>
            <a:r>
              <a:rPr lang="en-US" sz="3200" dirty="0" smtClean="0"/>
              <a:t>39-A M.R.S.A § 306</a:t>
            </a:r>
          </a:p>
          <a:p>
            <a:pPr lvl="1"/>
            <a:endParaRPr lang="en-US" sz="2800" dirty="0" smtClean="0"/>
          </a:p>
          <a:p>
            <a:pPr lvl="1"/>
            <a:endParaRPr lang="en-US" sz="2800" dirty="0" smtClean="0"/>
          </a:p>
          <a:p>
            <a:pPr lvl="1"/>
            <a:endParaRPr lang="en-US" sz="2800" dirty="0" smtClean="0"/>
          </a:p>
          <a:p>
            <a:pPr lvl="1"/>
            <a:endParaRPr lang="en-US" sz="2800" dirty="0"/>
          </a:p>
          <a:p>
            <a:pPr marL="0" indent="0">
              <a:buNone/>
            </a:pPr>
            <a:endParaRPr lang="en-US" b="1" dirty="0" smtClean="0"/>
          </a:p>
          <a:p>
            <a:pPr marL="0" indent="0">
              <a:buNone/>
            </a:pP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26533"/>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53385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82" y="990600"/>
            <a:ext cx="8229600" cy="1143000"/>
          </a:xfrm>
        </p:spPr>
        <p:txBody>
          <a:bodyPr>
            <a:normAutofit fontScale="90000"/>
          </a:bodyPr>
          <a:lstStyle/>
          <a:p>
            <a:r>
              <a:rPr lang="en-US" b="1" dirty="0" smtClean="0"/>
              <a:t>Provider Review: </a:t>
            </a:r>
            <a:r>
              <a:rPr lang="en-US" dirty="0" smtClean="0"/>
              <a:t>Inpatient Facility Fees</a:t>
            </a:r>
            <a:endParaRPr lang="en-US" dirty="0"/>
          </a:p>
        </p:txBody>
      </p:sp>
      <p:sp>
        <p:nvSpPr>
          <p:cNvPr id="3" name="Content Placeholder 2"/>
          <p:cNvSpPr>
            <a:spLocks noGrp="1"/>
          </p:cNvSpPr>
          <p:nvPr>
            <p:ph idx="1"/>
          </p:nvPr>
        </p:nvSpPr>
        <p:spPr>
          <a:xfrm>
            <a:off x="838200" y="2326404"/>
            <a:ext cx="7408333" cy="4373563"/>
          </a:xfrm>
        </p:spPr>
        <p:txBody>
          <a:bodyPr>
            <a:normAutofit/>
          </a:bodyPr>
          <a:lstStyle/>
          <a:p>
            <a:r>
              <a:rPr lang="en-US" sz="3200" dirty="0" smtClean="0"/>
              <a:t>MAP using Section 3 and Appendix III.</a:t>
            </a:r>
          </a:p>
          <a:p>
            <a:pPr lvl="1"/>
            <a:r>
              <a:rPr lang="en-US" sz="2800" dirty="0" smtClean="0"/>
              <a:t>Based on Table </a:t>
            </a:r>
            <a:r>
              <a:rPr lang="en-US" sz="2800" dirty="0"/>
              <a:t>5</a:t>
            </a:r>
            <a:r>
              <a:rPr lang="en-US" sz="2800" dirty="0" smtClean="0"/>
              <a:t>.—List of Medicare Severity Diagnosis-Related Groups </a:t>
            </a:r>
            <a:r>
              <a:rPr lang="en-US" sz="2800" dirty="0"/>
              <a:t>(MS-DRGS</a:t>
            </a:r>
            <a:r>
              <a:rPr lang="en-US" sz="2800" dirty="0" smtClean="0"/>
              <a:t>) and the Board’s base rates.</a:t>
            </a:r>
            <a:endParaRPr lang="en-US" sz="1200" dirty="0" smtClean="0"/>
          </a:p>
          <a:p>
            <a:pPr lvl="1"/>
            <a:r>
              <a:rPr lang="en-US" sz="2800" dirty="0" smtClean="0">
                <a:solidFill>
                  <a:srgbClr val="FF0000"/>
                </a:solidFill>
              </a:rPr>
              <a:t>Lesser of logic applied at total claim level.</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44765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Provider Review: </a:t>
            </a:r>
            <a:r>
              <a:rPr lang="en-US" dirty="0" smtClean="0"/>
              <a:t>Inpatient Facility Fees continued</a:t>
            </a:r>
            <a:endParaRPr lang="en-US" dirty="0"/>
          </a:p>
        </p:txBody>
      </p:sp>
      <p:sp>
        <p:nvSpPr>
          <p:cNvPr id="3" name="Content Placeholder 2"/>
          <p:cNvSpPr>
            <a:spLocks noGrp="1"/>
          </p:cNvSpPr>
          <p:nvPr>
            <p:ph idx="1"/>
          </p:nvPr>
        </p:nvSpPr>
        <p:spPr>
          <a:xfrm>
            <a:off x="331694" y="1600200"/>
            <a:ext cx="8812306" cy="5486400"/>
          </a:xfrm>
        </p:spPr>
        <p:txBody>
          <a:bodyPr>
            <a:noAutofit/>
          </a:bodyPr>
          <a:lstStyle/>
          <a:p>
            <a:r>
              <a:rPr lang="en-US" sz="2800" dirty="0" smtClean="0"/>
              <a:t>Outliers – threshold is $75,000.00 plus the fee in Appendix III.</a:t>
            </a:r>
          </a:p>
          <a:p>
            <a:pPr marL="457200" lvl="1" indent="0">
              <a:buNone/>
            </a:pPr>
            <a:endParaRPr lang="en-US" sz="800" dirty="0" smtClean="0"/>
          </a:p>
          <a:p>
            <a:r>
              <a:rPr lang="en-US" sz="2800" dirty="0" err="1" smtClean="0"/>
              <a:t>Implantables</a:t>
            </a:r>
            <a:r>
              <a:rPr lang="en-US" sz="2800" dirty="0" smtClean="0"/>
              <a:t> – hospitals may seek additional reimbursement for </a:t>
            </a:r>
            <a:r>
              <a:rPr lang="en-US" sz="2800" dirty="0" err="1" smtClean="0"/>
              <a:t>implantables</a:t>
            </a:r>
            <a:r>
              <a:rPr lang="en-US" sz="2800" dirty="0" smtClean="0"/>
              <a:t> over $10,000.</a:t>
            </a:r>
          </a:p>
          <a:p>
            <a:pPr lvl="1"/>
            <a:r>
              <a:rPr lang="en-US" sz="2000" dirty="0" smtClean="0"/>
              <a:t>Must submit substantiating invoices.  Invoices should be submitted contemporaneously with the bill.</a:t>
            </a:r>
          </a:p>
          <a:p>
            <a:endParaRPr lang="en-US" sz="800" dirty="0" smtClean="0"/>
          </a:p>
          <a:p>
            <a:pPr marL="274320" lvl="1"/>
            <a:r>
              <a:rPr lang="en-US" sz="2800" dirty="0"/>
              <a:t>Professional Services – max fees as outlined in Appendix II.</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0496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3350" y="228600"/>
            <a:ext cx="9010650" cy="885824"/>
          </a:xfrm>
        </p:spPr>
        <p:txBody>
          <a:bodyPr>
            <a:noAutofit/>
          </a:bodyPr>
          <a:lstStyle/>
          <a:p>
            <a:r>
              <a:rPr lang="en-US" sz="3600" dirty="0" smtClean="0"/>
              <a:t>ACH Inpatient Facility Example </a:t>
            </a:r>
            <a:endParaRPr lang="en-US" sz="3600" dirty="0"/>
          </a:p>
        </p:txBody>
      </p:sp>
      <p:sp>
        <p:nvSpPr>
          <p:cNvPr id="4" name="Oval 3"/>
          <p:cNvSpPr/>
          <p:nvPr/>
        </p:nvSpPr>
        <p:spPr>
          <a:xfrm>
            <a:off x="5334000" y="4943474"/>
            <a:ext cx="66675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77000" y="4591048"/>
            <a:ext cx="66675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2" y="1353231"/>
            <a:ext cx="5862637"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393" y="1230086"/>
            <a:ext cx="4144607"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54442" y="2449286"/>
            <a:ext cx="839628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6342" y="6185805"/>
            <a:ext cx="839628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04063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685800"/>
          </a:xfrm>
        </p:spPr>
        <p:txBody>
          <a:bodyPr>
            <a:normAutofit fontScale="90000"/>
          </a:bodyPr>
          <a:lstStyle/>
          <a:p>
            <a:r>
              <a:rPr lang="en-US" dirty="0" smtClean="0"/>
              <a:t>ACH Inpatient Facility Example</a:t>
            </a:r>
            <a:endParaRPr lang="en-US" dirty="0"/>
          </a:p>
        </p:txBody>
      </p:sp>
      <p:sp>
        <p:nvSpPr>
          <p:cNvPr id="3" name="Content Placeholder 2"/>
          <p:cNvSpPr>
            <a:spLocks noGrp="1"/>
          </p:cNvSpPr>
          <p:nvPr>
            <p:ph idx="1"/>
          </p:nvPr>
        </p:nvSpPr>
        <p:spPr>
          <a:xfrm>
            <a:off x="261257" y="3886200"/>
            <a:ext cx="8316686" cy="762000"/>
          </a:xfrm>
        </p:spPr>
        <p:txBody>
          <a:bodyPr>
            <a:normAutofit fontScale="25000" lnSpcReduction="20000"/>
          </a:bodyPr>
          <a:lstStyle/>
          <a:p>
            <a:pPr marL="109728" indent="0">
              <a:spcAft>
                <a:spcPts val="600"/>
              </a:spcAft>
              <a:buNone/>
            </a:pPr>
            <a:r>
              <a:rPr lang="en-US" sz="12800" dirty="0" smtClean="0"/>
              <a:t>Appendix III:</a:t>
            </a:r>
          </a:p>
          <a:p>
            <a:pPr marL="109728" indent="0">
              <a:spcAft>
                <a:spcPts val="600"/>
              </a:spcAft>
              <a:buNone/>
            </a:pPr>
            <a:endParaRPr lang="en-US" sz="3200" dirty="0" smtClean="0"/>
          </a:p>
          <a:p>
            <a:pPr marL="109728" indent="0">
              <a:spcAft>
                <a:spcPts val="600"/>
              </a:spcAft>
              <a:buNone/>
            </a:pPr>
            <a:endParaRPr lang="en-US" sz="3200" dirty="0"/>
          </a:p>
          <a:p>
            <a:pPr marL="137160" indent="0">
              <a:spcAft>
                <a:spcPts val="600"/>
              </a:spcAft>
              <a:buNone/>
            </a:pPr>
            <a:endParaRPr lang="en-US" sz="3200" dirty="0"/>
          </a:p>
          <a:p>
            <a:pPr marL="137160" indent="0">
              <a:spcAft>
                <a:spcPts val="600"/>
              </a:spcAft>
              <a:buNone/>
            </a:pPr>
            <a:r>
              <a:rPr lang="en-US" sz="3200" dirty="0"/>
              <a:t>	</a:t>
            </a:r>
          </a:p>
          <a:p>
            <a:pPr marL="393192" lvl="1" indent="0">
              <a:buNone/>
            </a:pPr>
            <a:endParaRPr lang="en-US" sz="310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2895600" cy="143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19600" y="1981200"/>
            <a:ext cx="1371600" cy="14368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259852114"/>
              </p:ext>
            </p:extLst>
          </p:nvPr>
        </p:nvGraphicFramePr>
        <p:xfrm>
          <a:off x="304800" y="4572000"/>
          <a:ext cx="8458200" cy="1905000"/>
        </p:xfrm>
        <a:graphic>
          <a:graphicData uri="http://schemas.openxmlformats.org/drawingml/2006/table">
            <a:tbl>
              <a:tblPr firstRow="1" bandRow="1">
                <a:tableStyleId>{5C22544A-7EE6-4342-B048-85BDC9FD1C3A}</a:tableStyleId>
              </a:tblPr>
              <a:tblGrid>
                <a:gridCol w="3580845"/>
                <a:gridCol w="4877355"/>
              </a:tblGrid>
              <a:tr h="881188">
                <a:tc>
                  <a:txBody>
                    <a:bodyPr/>
                    <a:lstStyle/>
                    <a:p>
                      <a:pPr algn="ctr"/>
                      <a:r>
                        <a:rPr lang="en-US" sz="3200" dirty="0" smtClean="0"/>
                        <a:t>MS-DRG</a:t>
                      </a:r>
                      <a:endParaRPr lang="en-US" sz="3200" dirty="0"/>
                    </a:p>
                  </a:txBody>
                  <a:tcPr/>
                </a:tc>
                <a:tc>
                  <a:txBody>
                    <a:bodyPr/>
                    <a:lstStyle/>
                    <a:p>
                      <a:pPr algn="ctr"/>
                      <a:r>
                        <a:rPr lang="en-US" sz="3200" dirty="0" smtClean="0"/>
                        <a:t>ACH</a:t>
                      </a:r>
                      <a:r>
                        <a:rPr lang="en-US" sz="3200" baseline="0" dirty="0" smtClean="0"/>
                        <a:t> Fee</a:t>
                      </a:r>
                      <a:endParaRPr lang="en-US" sz="3200" dirty="0"/>
                    </a:p>
                  </a:txBody>
                  <a:tcPr/>
                </a:tc>
              </a:tr>
              <a:tr h="1023812">
                <a:tc>
                  <a:txBody>
                    <a:bodyPr/>
                    <a:lstStyle/>
                    <a:p>
                      <a:pPr algn="ctr"/>
                      <a:r>
                        <a:rPr lang="en-US" sz="3200" dirty="0" smtClean="0"/>
                        <a:t>494</a:t>
                      </a:r>
                      <a:endParaRPr lang="en-US" sz="3200" dirty="0"/>
                    </a:p>
                  </a:txBody>
                  <a:tcPr/>
                </a:tc>
                <a:tc>
                  <a:txBody>
                    <a:bodyPr/>
                    <a:lstStyle/>
                    <a:p>
                      <a:pPr algn="ctr"/>
                      <a:r>
                        <a:rPr lang="en-US" sz="3200" dirty="0" smtClean="0"/>
                        <a:t>$19,506.31</a:t>
                      </a:r>
                      <a:endParaRPr lang="en-US" sz="3200" dirty="0"/>
                    </a:p>
                  </a:txBody>
                  <a:tcPr/>
                </a:tc>
              </a:tr>
            </a:tbl>
          </a:graphicData>
        </a:graphic>
      </p:graphicFrame>
    </p:spTree>
    <p:extLst>
      <p:ext uri="{BB962C8B-B14F-4D97-AF65-F5344CB8AC3E}">
        <p14:creationId xmlns:p14="http://schemas.microsoft.com/office/powerpoint/2010/main" val="25993457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066800"/>
            <a:ext cx="8915400" cy="685800"/>
          </a:xfrm>
        </p:spPr>
        <p:txBody>
          <a:bodyPr>
            <a:normAutofit fontScale="90000"/>
          </a:bodyPr>
          <a:lstStyle/>
          <a:p>
            <a:r>
              <a:rPr lang="en-US" dirty="0" smtClean="0"/>
              <a:t>ACH Inpatient Facility Example</a:t>
            </a:r>
            <a:endParaRPr lang="en-US" dirty="0"/>
          </a:p>
        </p:txBody>
      </p:sp>
      <p:sp>
        <p:nvSpPr>
          <p:cNvPr id="3" name="Content Placeholder 2"/>
          <p:cNvSpPr>
            <a:spLocks noGrp="1"/>
          </p:cNvSpPr>
          <p:nvPr>
            <p:ph idx="1"/>
          </p:nvPr>
        </p:nvSpPr>
        <p:spPr>
          <a:xfrm>
            <a:off x="381000" y="2057400"/>
            <a:ext cx="8458200" cy="4572000"/>
          </a:xfrm>
        </p:spPr>
        <p:txBody>
          <a:bodyPr>
            <a:normAutofit/>
          </a:bodyPr>
          <a:lstStyle/>
          <a:p>
            <a:pPr marL="114300" indent="0">
              <a:buNone/>
            </a:pPr>
            <a:r>
              <a:rPr lang="en-US" sz="3200" b="1" dirty="0" smtClean="0"/>
              <a:t>Outlier</a:t>
            </a:r>
            <a:endParaRPr lang="en-US" sz="3200" dirty="0" smtClean="0"/>
          </a:p>
          <a:p>
            <a:pPr marL="1143000" lvl="2" indent="-457200"/>
            <a:r>
              <a:rPr lang="en-US" sz="3400" dirty="0" smtClean="0"/>
              <a:t>No outlier payment due (total charges of $34,732.42 less than outlier threshold of $94,506.31). </a:t>
            </a:r>
          </a:p>
          <a:p>
            <a:pPr marL="1417320" lvl="3" indent="-457200"/>
            <a:r>
              <a:rPr lang="en-US" sz="3300" dirty="0" smtClean="0"/>
              <a:t>Outlier </a:t>
            </a:r>
            <a:r>
              <a:rPr lang="en-US" sz="3300" dirty="0" smtClean="0"/>
              <a:t>threshold is amount in Appendix III of $19,506.31 plus $75,000. </a:t>
            </a:r>
            <a:r>
              <a:rPr lang="en-US" sz="2900" dirty="0"/>
              <a:t>	</a:t>
            </a:r>
          </a:p>
          <a:p>
            <a:pPr marL="393192" lvl="1" indent="0">
              <a:buNone/>
            </a:pPr>
            <a:endParaRPr lang="en-US" sz="3100" dirty="0" smtClean="0"/>
          </a:p>
        </p:txBody>
      </p:sp>
    </p:spTree>
    <p:extLst>
      <p:ext uri="{BB962C8B-B14F-4D97-AF65-F5344CB8AC3E}">
        <p14:creationId xmlns:p14="http://schemas.microsoft.com/office/powerpoint/2010/main" val="401438110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609600"/>
            <a:ext cx="8915400" cy="685800"/>
          </a:xfrm>
        </p:spPr>
        <p:txBody>
          <a:bodyPr>
            <a:normAutofit fontScale="90000"/>
          </a:bodyPr>
          <a:lstStyle/>
          <a:p>
            <a:r>
              <a:rPr lang="en-US" dirty="0" smtClean="0"/>
              <a:t>ACH Inpatient Facility Example</a:t>
            </a:r>
            <a:endParaRPr lang="en-US" dirty="0"/>
          </a:p>
        </p:txBody>
      </p:sp>
      <p:sp>
        <p:nvSpPr>
          <p:cNvPr id="3" name="Content Placeholder 2"/>
          <p:cNvSpPr>
            <a:spLocks noGrp="1"/>
          </p:cNvSpPr>
          <p:nvPr>
            <p:ph idx="1"/>
          </p:nvPr>
        </p:nvSpPr>
        <p:spPr>
          <a:xfrm>
            <a:off x="381000" y="1295400"/>
            <a:ext cx="8458200" cy="4795157"/>
          </a:xfrm>
        </p:spPr>
        <p:txBody>
          <a:bodyPr>
            <a:normAutofit fontScale="92500" lnSpcReduction="10000"/>
          </a:bodyPr>
          <a:lstStyle/>
          <a:p>
            <a:pPr marL="114300" indent="0">
              <a:buNone/>
            </a:pPr>
            <a:r>
              <a:rPr lang="en-US" sz="3200" b="1" dirty="0" err="1" smtClean="0"/>
              <a:t>Implantables</a:t>
            </a:r>
            <a:endParaRPr lang="en-US" sz="3200" dirty="0"/>
          </a:p>
          <a:p>
            <a:pPr marL="1143000" lvl="2" indent="-457200"/>
            <a:r>
              <a:rPr lang="en-US" sz="3000" dirty="0" smtClean="0"/>
              <a:t>No implantable payments due (total charges for implants is only $4,648.00 so cost is clearly less than $10,000.00).  </a:t>
            </a:r>
            <a:r>
              <a:rPr lang="en-US" sz="2600" dirty="0"/>
              <a:t>	</a:t>
            </a:r>
            <a:endParaRPr lang="en-US" sz="2600" dirty="0" smtClean="0"/>
          </a:p>
          <a:p>
            <a:pPr lvl="3"/>
            <a:r>
              <a:rPr lang="en-US" sz="3200" dirty="0" smtClean="0">
                <a:solidFill>
                  <a:srgbClr val="FF0000"/>
                </a:solidFill>
              </a:rPr>
              <a:t>In order to be separately reimbursable, implants must cost over $10,000.  Remember that the definition of implantable includes “any </a:t>
            </a:r>
            <a:r>
              <a:rPr lang="en-US" sz="3200" dirty="0">
                <a:solidFill>
                  <a:srgbClr val="FF0000"/>
                </a:solidFill>
              </a:rPr>
              <a:t>related equipment necessary to operate, program, and recharge the </a:t>
            </a:r>
            <a:r>
              <a:rPr lang="en-US" sz="3200" dirty="0" smtClean="0">
                <a:solidFill>
                  <a:srgbClr val="FF0000"/>
                </a:solidFill>
              </a:rPr>
              <a:t>implantable” so make sure to look at cost in the aggregate.</a:t>
            </a:r>
            <a:endParaRPr lang="en-US" sz="3200" dirty="0">
              <a:solidFill>
                <a:srgbClr val="FF0000"/>
              </a:solidFill>
            </a:endParaRPr>
          </a:p>
          <a:p>
            <a:pPr marL="1417320" lvl="3" indent="-457200"/>
            <a:endParaRPr lang="en-US" sz="2500" dirty="0"/>
          </a:p>
          <a:p>
            <a:pPr marL="393192" lvl="1" indent="0">
              <a:buNone/>
            </a:pPr>
            <a:endParaRPr lang="en-US" sz="3100" dirty="0" smtClean="0"/>
          </a:p>
        </p:txBody>
      </p:sp>
    </p:spTree>
    <p:extLst>
      <p:ext uri="{BB962C8B-B14F-4D97-AF65-F5344CB8AC3E}">
        <p14:creationId xmlns:p14="http://schemas.microsoft.com/office/powerpoint/2010/main" val="338918131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90600"/>
            <a:ext cx="8915400" cy="685800"/>
          </a:xfrm>
        </p:spPr>
        <p:txBody>
          <a:bodyPr>
            <a:normAutofit fontScale="90000"/>
          </a:bodyPr>
          <a:lstStyle/>
          <a:p>
            <a:r>
              <a:rPr lang="en-US" dirty="0" smtClean="0"/>
              <a:t>ACH Inpatient Facility Example</a:t>
            </a:r>
            <a:endParaRPr lang="en-US" dirty="0"/>
          </a:p>
        </p:txBody>
      </p:sp>
      <p:sp>
        <p:nvSpPr>
          <p:cNvPr id="3" name="Content Placeholder 2"/>
          <p:cNvSpPr>
            <a:spLocks noGrp="1"/>
          </p:cNvSpPr>
          <p:nvPr>
            <p:ph idx="1"/>
          </p:nvPr>
        </p:nvSpPr>
        <p:spPr>
          <a:xfrm>
            <a:off x="304800" y="1981200"/>
            <a:ext cx="8827168" cy="4572000"/>
          </a:xfrm>
        </p:spPr>
        <p:txBody>
          <a:bodyPr>
            <a:normAutofit/>
          </a:bodyPr>
          <a:lstStyle/>
          <a:p>
            <a:pPr marL="114300" indent="0">
              <a:buNone/>
            </a:pPr>
            <a:r>
              <a:rPr lang="en-US" sz="3200" b="1" dirty="0" smtClean="0"/>
              <a:t>What if the total charges were 134,732.42? </a:t>
            </a:r>
          </a:p>
          <a:p>
            <a:pPr marL="114300" indent="0">
              <a:buNone/>
            </a:pPr>
            <a:r>
              <a:rPr lang="en-US" sz="3200" b="1" dirty="0" smtClean="0"/>
              <a:t>      </a:t>
            </a:r>
            <a:r>
              <a:rPr lang="en-US" sz="3400" dirty="0" smtClean="0"/>
              <a:t>$134,732.42  total billed charges</a:t>
            </a:r>
          </a:p>
          <a:p>
            <a:pPr marL="685800" lvl="2" indent="0">
              <a:buNone/>
            </a:pPr>
            <a:r>
              <a:rPr lang="en-US" sz="3400" dirty="0" smtClean="0"/>
              <a:t>-   19,506.31   fee per Appendix III</a:t>
            </a:r>
          </a:p>
          <a:p>
            <a:pPr marL="685800" lvl="2" indent="0">
              <a:buNone/>
            </a:pPr>
            <a:r>
              <a:rPr lang="en-US" sz="3200" dirty="0" smtClean="0"/>
              <a:t>-   </a:t>
            </a:r>
            <a:r>
              <a:rPr lang="en-US" sz="3200" u="sng" dirty="0" smtClean="0"/>
              <a:t>75,000.00</a:t>
            </a:r>
            <a:r>
              <a:rPr lang="en-US" sz="3200" dirty="0" smtClean="0"/>
              <a:t>  per Chapter 5, Section 3.06</a:t>
            </a:r>
            <a:endParaRPr lang="en-US" sz="3200" u="sng" dirty="0"/>
          </a:p>
          <a:p>
            <a:pPr marL="685800" lvl="2" indent="0">
              <a:buNone/>
            </a:pPr>
            <a:r>
              <a:rPr lang="en-US" sz="3000" dirty="0" smtClean="0"/>
              <a:t>$    40,226.11</a:t>
            </a:r>
          </a:p>
          <a:p>
            <a:pPr marL="685800" lvl="2" indent="0">
              <a:buNone/>
            </a:pPr>
            <a:r>
              <a:rPr lang="en-US" sz="3000" u="sng" dirty="0" smtClean="0"/>
              <a:t>   X               .75  </a:t>
            </a:r>
            <a:endParaRPr lang="en-US" sz="3000" u="sng" dirty="0"/>
          </a:p>
          <a:p>
            <a:pPr marL="393192" lvl="1" indent="0">
              <a:buNone/>
            </a:pPr>
            <a:r>
              <a:rPr lang="en-US" sz="3600" b="1" dirty="0" smtClean="0">
                <a:solidFill>
                  <a:schemeClr val="tx1"/>
                </a:solidFill>
              </a:rPr>
              <a:t>  $30,169.58 outlier payment</a:t>
            </a:r>
          </a:p>
        </p:txBody>
      </p:sp>
    </p:spTree>
    <p:extLst>
      <p:ext uri="{BB962C8B-B14F-4D97-AF65-F5344CB8AC3E}">
        <p14:creationId xmlns:p14="http://schemas.microsoft.com/office/powerpoint/2010/main" val="28741686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685800"/>
          </a:xfrm>
        </p:spPr>
        <p:txBody>
          <a:bodyPr>
            <a:normAutofit fontScale="90000"/>
          </a:bodyPr>
          <a:lstStyle/>
          <a:p>
            <a:r>
              <a:rPr lang="en-US" dirty="0" smtClean="0"/>
              <a:t>ACH Inpatient Facility Example</a:t>
            </a:r>
            <a:endParaRPr lang="en-US" dirty="0"/>
          </a:p>
        </p:txBody>
      </p:sp>
      <p:sp>
        <p:nvSpPr>
          <p:cNvPr id="3" name="Content Placeholder 2"/>
          <p:cNvSpPr>
            <a:spLocks noGrp="1"/>
          </p:cNvSpPr>
          <p:nvPr>
            <p:ph idx="1"/>
          </p:nvPr>
        </p:nvSpPr>
        <p:spPr>
          <a:xfrm>
            <a:off x="332014" y="1066800"/>
            <a:ext cx="8811986" cy="6019800"/>
          </a:xfrm>
        </p:spPr>
        <p:txBody>
          <a:bodyPr>
            <a:noAutofit/>
          </a:bodyPr>
          <a:lstStyle/>
          <a:p>
            <a:pPr marL="114300" indent="0">
              <a:buNone/>
            </a:pPr>
            <a:r>
              <a:rPr lang="en-US" sz="3200" b="1" dirty="0" smtClean="0"/>
              <a:t>Amount due based on $34,732.13 total charges:</a:t>
            </a:r>
          </a:p>
          <a:p>
            <a:pPr marL="114300" indent="0">
              <a:buNone/>
            </a:pPr>
            <a:r>
              <a:rPr lang="en-US" sz="3200" b="1" dirty="0" smtClean="0"/>
              <a:t>      $19,506.31   fee per Appendix III</a:t>
            </a:r>
          </a:p>
          <a:p>
            <a:pPr marL="114300" indent="0">
              <a:buNone/>
            </a:pPr>
            <a:endParaRPr lang="en-US" sz="1600" b="1" dirty="0"/>
          </a:p>
          <a:p>
            <a:pPr marL="114300" indent="0">
              <a:buNone/>
            </a:pPr>
            <a:r>
              <a:rPr lang="en-US" sz="3200" b="1" dirty="0" smtClean="0"/>
              <a:t>Amount due based on 134,732.42 total charges: </a:t>
            </a:r>
          </a:p>
          <a:p>
            <a:pPr marL="114300" indent="0">
              <a:buNone/>
            </a:pPr>
            <a:r>
              <a:rPr lang="en-US" sz="3200" b="1" dirty="0" smtClean="0"/>
              <a:t>     $19,506.31   </a:t>
            </a:r>
            <a:r>
              <a:rPr lang="en-US" sz="3200" b="1" dirty="0"/>
              <a:t>fee per Appendix </a:t>
            </a:r>
            <a:r>
              <a:rPr lang="en-US" sz="3200" b="1" dirty="0" smtClean="0"/>
              <a:t>III</a:t>
            </a:r>
          </a:p>
          <a:p>
            <a:pPr marL="114300" indent="0">
              <a:buNone/>
            </a:pPr>
            <a:r>
              <a:rPr lang="en-US" sz="3200" b="1" u="sng" dirty="0" smtClean="0"/>
              <a:t>     </a:t>
            </a:r>
            <a:r>
              <a:rPr lang="en-US" sz="3200" b="1" u="sng" dirty="0" smtClean="0">
                <a:solidFill>
                  <a:schemeClr val="tx1"/>
                </a:solidFill>
              </a:rPr>
              <a:t>$</a:t>
            </a:r>
            <a:r>
              <a:rPr lang="en-US" sz="3200" b="1" u="sng" dirty="0" smtClean="0"/>
              <a:t>30,169.58</a:t>
            </a:r>
            <a:r>
              <a:rPr lang="en-US" sz="3200" b="1" u="sng" dirty="0" smtClean="0">
                <a:solidFill>
                  <a:schemeClr val="tx1"/>
                </a:solidFill>
              </a:rPr>
              <a:t> </a:t>
            </a:r>
            <a:r>
              <a:rPr lang="en-US" sz="3200" b="1" dirty="0" smtClean="0">
                <a:solidFill>
                  <a:schemeClr val="tx1"/>
                </a:solidFill>
              </a:rPr>
              <a:t>outlier payment</a:t>
            </a:r>
          </a:p>
          <a:p>
            <a:pPr marL="685800" lvl="2" indent="0">
              <a:buNone/>
            </a:pPr>
            <a:r>
              <a:rPr lang="en-US" sz="3200" b="1" dirty="0" smtClean="0"/>
              <a:t>$49,675.89</a:t>
            </a:r>
            <a:endParaRPr lang="en-US" sz="3200" b="1" dirty="0" smtClean="0">
              <a:solidFill>
                <a:schemeClr val="tx1"/>
              </a:solidFill>
            </a:endParaRPr>
          </a:p>
        </p:txBody>
      </p:sp>
    </p:spTree>
    <p:extLst>
      <p:ext uri="{BB962C8B-B14F-4D97-AF65-F5344CB8AC3E}">
        <p14:creationId xmlns:p14="http://schemas.microsoft.com/office/powerpoint/2010/main" val="359575213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14400"/>
            <a:ext cx="8305800" cy="5562600"/>
          </a:xfrm>
        </p:spPr>
        <p:txBody>
          <a:bodyPr>
            <a:normAutofit/>
          </a:bodyPr>
          <a:lstStyle/>
          <a:p>
            <a:pPr marL="400050" lvl="1" indent="0">
              <a:buNone/>
            </a:pPr>
            <a:endParaRPr lang="en-US" sz="3200" dirty="0" smtClean="0"/>
          </a:p>
          <a:p>
            <a:pPr marL="109728" indent="0">
              <a:buNone/>
            </a:pPr>
            <a:endParaRPr lang="en-US" sz="14400" dirty="0"/>
          </a:p>
          <a:p>
            <a:endParaRPr lang="en-US" dirty="0"/>
          </a:p>
        </p:txBody>
      </p:sp>
      <p:sp>
        <p:nvSpPr>
          <p:cNvPr id="4" name="Content Placeholder 2"/>
          <p:cNvSpPr txBox="1">
            <a:spLocks/>
          </p:cNvSpPr>
          <p:nvPr/>
        </p:nvSpPr>
        <p:spPr>
          <a:xfrm>
            <a:off x="381000" y="1600200"/>
            <a:ext cx="8305800" cy="5244353"/>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82980" lvl="1" indent="-571500">
              <a:lnSpc>
                <a:spcPct val="110000"/>
              </a:lnSpc>
              <a:spcBef>
                <a:spcPct val="20000"/>
              </a:spcBef>
              <a:buSzPct val="85000"/>
              <a:buFont typeface="Wingdings 2"/>
              <a:buChar char=""/>
            </a:pPr>
            <a:r>
              <a:rPr lang="en-US" sz="6500" dirty="0"/>
              <a:t>What if the bill did not have the DRG code on it</a:t>
            </a:r>
            <a:r>
              <a:rPr lang="en-US" sz="6500" dirty="0" smtClean="0"/>
              <a:t>?</a:t>
            </a:r>
          </a:p>
          <a:p>
            <a:pPr marL="1220724" lvl="2" indent="-571500">
              <a:lnSpc>
                <a:spcPct val="110000"/>
              </a:lnSpc>
              <a:spcBef>
                <a:spcPct val="20000"/>
              </a:spcBef>
              <a:buSzPct val="85000"/>
              <a:buFont typeface="Wingdings 2"/>
              <a:buChar char=""/>
            </a:pPr>
            <a:r>
              <a:rPr lang="en-US" sz="6300" dirty="0" smtClean="0">
                <a:solidFill>
                  <a:srgbClr val="FF0000"/>
                </a:solidFill>
              </a:rPr>
              <a:t>An </a:t>
            </a:r>
            <a:r>
              <a:rPr lang="en-US" sz="6300" dirty="0">
                <a:solidFill>
                  <a:srgbClr val="FF0000"/>
                </a:solidFill>
              </a:rPr>
              <a:t>inpatient bill that does not include the DRG does NOT qualify as an </a:t>
            </a:r>
            <a:r>
              <a:rPr lang="en-US" sz="6300" dirty="0" err="1">
                <a:solidFill>
                  <a:srgbClr val="FF0000"/>
                </a:solidFill>
              </a:rPr>
              <a:t>uncoded</a:t>
            </a:r>
            <a:r>
              <a:rPr lang="en-US" sz="6300" dirty="0">
                <a:solidFill>
                  <a:srgbClr val="FF0000"/>
                </a:solidFill>
              </a:rPr>
              <a:t> bill. The DRG is not a required billing element.</a:t>
            </a:r>
          </a:p>
          <a:p>
            <a:endParaRPr lang="en-US" dirty="0"/>
          </a:p>
        </p:txBody>
      </p:sp>
      <p:sp>
        <p:nvSpPr>
          <p:cNvPr id="5" name="Title 1"/>
          <p:cNvSpPr txBox="1">
            <a:spLocks/>
          </p:cNvSpPr>
          <p:nvPr/>
        </p:nvSpPr>
        <p:spPr>
          <a:xfrm>
            <a:off x="247650" y="723900"/>
            <a:ext cx="8915400" cy="685800"/>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dirty="0" smtClean="0"/>
              <a:t>ACH Inpatient Facility Example</a:t>
            </a:r>
            <a:endParaRPr lang="en-US" dirty="0"/>
          </a:p>
        </p:txBody>
      </p:sp>
    </p:spTree>
    <p:extLst>
      <p:ext uri="{BB962C8B-B14F-4D97-AF65-F5344CB8AC3E}">
        <p14:creationId xmlns:p14="http://schemas.microsoft.com/office/powerpoint/2010/main" val="361035157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Provider Review: </a:t>
            </a:r>
            <a:r>
              <a:rPr lang="en-US" dirty="0" smtClean="0"/>
              <a:t>Outpatient Facility Fees</a:t>
            </a:r>
            <a:endParaRPr lang="en-US" dirty="0"/>
          </a:p>
        </p:txBody>
      </p:sp>
      <p:sp>
        <p:nvSpPr>
          <p:cNvPr id="3" name="Content Placeholder 2"/>
          <p:cNvSpPr>
            <a:spLocks noGrp="1"/>
          </p:cNvSpPr>
          <p:nvPr>
            <p:ph idx="1"/>
          </p:nvPr>
        </p:nvSpPr>
        <p:spPr>
          <a:xfrm>
            <a:off x="872067" y="1905000"/>
            <a:ext cx="7408333" cy="4221163"/>
          </a:xfrm>
        </p:spPr>
        <p:txBody>
          <a:bodyPr>
            <a:noAutofit/>
          </a:bodyPr>
          <a:lstStyle/>
          <a:p>
            <a:r>
              <a:rPr lang="en-US" sz="3200" dirty="0" smtClean="0"/>
              <a:t>MAP using Section 4 and Appendix IV.</a:t>
            </a:r>
          </a:p>
          <a:p>
            <a:endParaRPr lang="en-US" sz="1600" dirty="0" smtClean="0"/>
          </a:p>
          <a:p>
            <a:pPr lvl="1"/>
            <a:r>
              <a:rPr lang="en-US" sz="2800" dirty="0" smtClean="0"/>
              <a:t>Based </a:t>
            </a:r>
            <a:r>
              <a:rPr lang="en-US" sz="2800" dirty="0"/>
              <a:t>on Addendum B.-Final OPPS Payment by HCPCS Code </a:t>
            </a:r>
            <a:r>
              <a:rPr lang="en-US" sz="2800" dirty="0" smtClean="0"/>
              <a:t>and the Board’s base rates.</a:t>
            </a:r>
          </a:p>
          <a:p>
            <a:pPr lvl="1"/>
            <a:endParaRPr lang="en-US" sz="1000" dirty="0" smtClean="0"/>
          </a:p>
          <a:p>
            <a:pPr lvl="1"/>
            <a:r>
              <a:rPr lang="en-US" sz="2800" dirty="0" smtClean="0">
                <a:solidFill>
                  <a:srgbClr val="FF0000"/>
                </a:solidFill>
              </a:rPr>
              <a:t>Lesser </a:t>
            </a:r>
            <a:r>
              <a:rPr lang="en-US" sz="2800" dirty="0">
                <a:solidFill>
                  <a:srgbClr val="FF0000"/>
                </a:solidFill>
              </a:rPr>
              <a:t>of logic applied at total claim level</a:t>
            </a:r>
            <a:r>
              <a:rPr lang="en-US" sz="2800" dirty="0" smtClean="0">
                <a:solidFill>
                  <a:srgbClr val="FF0000"/>
                </a:solidFill>
              </a:rPr>
              <a:t>.</a:t>
            </a:r>
            <a:endParaRPr lang="en-US" sz="28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31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467600" cy="838200"/>
          </a:xfrm>
        </p:spPr>
        <p:txBody>
          <a:bodyPr>
            <a:normAutofit fontScale="90000"/>
          </a:bodyPr>
          <a:lstStyle/>
          <a:p>
            <a:r>
              <a:rPr lang="en-US" b="1" dirty="0" smtClean="0"/>
              <a:t>Rights of Parties as to Medical and Other Services</a:t>
            </a:r>
            <a:r>
              <a:rPr lang="en-US" dirty="0" smtClean="0"/>
              <a:t>: </a:t>
            </a:r>
            <a:r>
              <a:rPr lang="en-US" dirty="0"/>
              <a:t>Act § 206 </a:t>
            </a:r>
          </a:p>
        </p:txBody>
      </p:sp>
      <p:sp>
        <p:nvSpPr>
          <p:cNvPr id="3" name="Content Placeholder 2"/>
          <p:cNvSpPr>
            <a:spLocks noGrp="1"/>
          </p:cNvSpPr>
          <p:nvPr>
            <p:ph idx="1"/>
          </p:nvPr>
        </p:nvSpPr>
        <p:spPr>
          <a:xfrm>
            <a:off x="533400" y="2286000"/>
            <a:ext cx="8159750" cy="3538538"/>
          </a:xfrm>
        </p:spPr>
        <p:txBody>
          <a:bodyPr>
            <a:noAutofit/>
          </a:bodyPr>
          <a:lstStyle/>
          <a:p>
            <a:pPr lvl="0"/>
            <a:r>
              <a:rPr lang="en-US" sz="3600" dirty="0" smtClean="0"/>
              <a:t>An employee sustaining a personal injury </a:t>
            </a:r>
            <a:r>
              <a:rPr lang="en-US" sz="3600" b="1" u="sng" dirty="0" smtClean="0"/>
              <a:t>arising out of and in the  course of employment</a:t>
            </a:r>
            <a:r>
              <a:rPr lang="en-US" sz="3600" dirty="0" smtClean="0"/>
              <a:t> or disabled by occupational disease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25798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Provider Review: </a:t>
            </a:r>
            <a:r>
              <a:rPr lang="en-US" dirty="0" smtClean="0"/>
              <a:t>Outpatient Facility Fees</a:t>
            </a:r>
            <a:endParaRPr lang="en-US" dirty="0"/>
          </a:p>
        </p:txBody>
      </p:sp>
      <p:sp>
        <p:nvSpPr>
          <p:cNvPr id="3" name="Content Placeholder 2"/>
          <p:cNvSpPr>
            <a:spLocks noGrp="1"/>
          </p:cNvSpPr>
          <p:nvPr>
            <p:ph idx="1"/>
          </p:nvPr>
        </p:nvSpPr>
        <p:spPr>
          <a:xfrm>
            <a:off x="609600" y="1905000"/>
            <a:ext cx="7848600" cy="3962400"/>
          </a:xfrm>
        </p:spPr>
        <p:txBody>
          <a:bodyPr>
            <a:normAutofit/>
          </a:bodyPr>
          <a:lstStyle/>
          <a:p>
            <a:pPr marL="800100" indent="-685800"/>
            <a:r>
              <a:rPr lang="en-US" sz="4000" dirty="0" smtClean="0"/>
              <a:t>Section 4.05 Payment Calculation Subsection 1.</a:t>
            </a:r>
          </a:p>
          <a:p>
            <a:pPr marL="1097280" lvl="1" indent="-685800"/>
            <a:r>
              <a:rPr lang="en-US" sz="3600" dirty="0" smtClean="0">
                <a:solidFill>
                  <a:srgbClr val="FF0000"/>
                </a:solidFill>
              </a:rPr>
              <a:t>Procedure codes with no CPT or with status N, no separate payment.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2195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31" y="838200"/>
            <a:ext cx="8229600" cy="1143000"/>
          </a:xfrm>
        </p:spPr>
        <p:txBody>
          <a:bodyPr>
            <a:normAutofit fontScale="90000"/>
          </a:bodyPr>
          <a:lstStyle/>
          <a:p>
            <a:r>
              <a:rPr lang="en-US" b="1" dirty="0" smtClean="0"/>
              <a:t>Provider Review: </a:t>
            </a:r>
            <a:r>
              <a:rPr lang="en-US" dirty="0" smtClean="0"/>
              <a:t>Outpatient Facility Fees</a:t>
            </a:r>
            <a:endParaRPr lang="en-US" dirty="0"/>
          </a:p>
        </p:txBody>
      </p:sp>
      <p:sp>
        <p:nvSpPr>
          <p:cNvPr id="3" name="Content Placeholder 2"/>
          <p:cNvSpPr>
            <a:spLocks noGrp="1"/>
          </p:cNvSpPr>
          <p:nvPr>
            <p:ph idx="1"/>
          </p:nvPr>
        </p:nvSpPr>
        <p:spPr>
          <a:xfrm>
            <a:off x="533400" y="1981200"/>
            <a:ext cx="7924800" cy="4114800"/>
          </a:xfrm>
        </p:spPr>
        <p:txBody>
          <a:bodyPr>
            <a:normAutofit/>
          </a:bodyPr>
          <a:lstStyle/>
          <a:p>
            <a:pPr marL="800100" indent="-685800"/>
            <a:r>
              <a:rPr lang="en-US" sz="3600" dirty="0" smtClean="0"/>
              <a:t>Section 4.05 Payment Calculation Subsection 2.</a:t>
            </a:r>
          </a:p>
          <a:p>
            <a:pPr marL="1097280" lvl="1" indent="-685800"/>
            <a:r>
              <a:rPr lang="en-US" sz="3200" dirty="0" smtClean="0">
                <a:solidFill>
                  <a:srgbClr val="FF0000"/>
                </a:solidFill>
              </a:rPr>
              <a:t>If the fee listed in Appendix IV is $0.00 for a code with a status other than N, payment is at 75% of charge.</a:t>
            </a:r>
            <a:endParaRPr lang="en-US" sz="32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42925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Provider Review: </a:t>
            </a:r>
            <a:r>
              <a:rPr lang="en-US" dirty="0" smtClean="0"/>
              <a:t>Outpatient Facility Fees</a:t>
            </a:r>
            <a:endParaRPr lang="en-US" dirty="0"/>
          </a:p>
        </p:txBody>
      </p:sp>
      <p:sp>
        <p:nvSpPr>
          <p:cNvPr id="3" name="Content Placeholder 2"/>
          <p:cNvSpPr>
            <a:spLocks noGrp="1"/>
          </p:cNvSpPr>
          <p:nvPr>
            <p:ph idx="1"/>
          </p:nvPr>
        </p:nvSpPr>
        <p:spPr>
          <a:xfrm>
            <a:off x="457200" y="1828800"/>
            <a:ext cx="8229600" cy="4678363"/>
          </a:xfrm>
        </p:spPr>
        <p:txBody>
          <a:bodyPr>
            <a:normAutofit/>
          </a:bodyPr>
          <a:lstStyle/>
          <a:p>
            <a:pPr marL="971550" indent="-857250"/>
            <a:r>
              <a:rPr lang="en-US" sz="4000" dirty="0" smtClean="0"/>
              <a:t>Section 4.05 Payment Calculation Subsection 3.</a:t>
            </a:r>
          </a:p>
          <a:p>
            <a:pPr marL="1097280" lvl="1" indent="-685800"/>
            <a:r>
              <a:rPr lang="en-US" sz="3200" dirty="0" smtClean="0">
                <a:solidFill>
                  <a:srgbClr val="FF0000"/>
                </a:solidFill>
              </a:rPr>
              <a:t>When there are 2 or more status T’s, the highest weighted is paid at 100%, all others at 50%.</a:t>
            </a:r>
          </a:p>
          <a:p>
            <a:pPr marL="1097280" lvl="1" indent="-685800"/>
            <a:r>
              <a:rPr lang="en-US" sz="3200" dirty="0" smtClean="0">
                <a:solidFill>
                  <a:srgbClr val="FF0000"/>
                </a:solidFill>
              </a:rPr>
              <a:t>Add-on codes not discounted.</a:t>
            </a:r>
            <a:endParaRPr lang="en-US" sz="32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73" y="52578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9548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Provider Review: </a:t>
            </a:r>
            <a:r>
              <a:rPr lang="en-US" dirty="0" smtClean="0"/>
              <a:t>Outpatient Facility Fees</a:t>
            </a:r>
            <a:endParaRPr lang="en-US" dirty="0"/>
          </a:p>
        </p:txBody>
      </p:sp>
      <p:sp>
        <p:nvSpPr>
          <p:cNvPr id="3" name="Content Placeholder 2"/>
          <p:cNvSpPr>
            <a:spLocks noGrp="1"/>
          </p:cNvSpPr>
          <p:nvPr>
            <p:ph idx="1"/>
          </p:nvPr>
        </p:nvSpPr>
        <p:spPr>
          <a:xfrm>
            <a:off x="457200" y="1905000"/>
            <a:ext cx="8229600" cy="4602163"/>
          </a:xfrm>
        </p:spPr>
        <p:txBody>
          <a:bodyPr>
            <a:normAutofit/>
          </a:bodyPr>
          <a:lstStyle/>
          <a:p>
            <a:pPr marL="971550" indent="-857250"/>
            <a:r>
              <a:rPr lang="en-US" sz="3600" dirty="0" smtClean="0"/>
              <a:t>Section 4.05 Payment Calculation Subsection 4.</a:t>
            </a:r>
          </a:p>
          <a:p>
            <a:pPr marL="1097280" lvl="1" indent="-685800"/>
            <a:r>
              <a:rPr lang="en-US" sz="2800" dirty="0" smtClean="0">
                <a:solidFill>
                  <a:srgbClr val="FF0000"/>
                </a:solidFill>
              </a:rPr>
              <a:t>When one or more procedure codes with a status indicator of N are billed without other outpatient services, payment must be 75% of the provider’s usual and customary charges.</a:t>
            </a:r>
            <a:endParaRPr lang="en-US" sz="28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73036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52728"/>
          </a:xfrm>
        </p:spPr>
        <p:txBody>
          <a:bodyPr>
            <a:normAutofit fontScale="90000"/>
          </a:bodyPr>
          <a:lstStyle/>
          <a:p>
            <a:r>
              <a:rPr lang="en-US" dirty="0" smtClean="0"/>
              <a:t>Provider Review: Outpatient Facility Fees continued</a:t>
            </a:r>
            <a:endParaRPr lang="en-US" dirty="0"/>
          </a:p>
        </p:txBody>
      </p:sp>
      <p:sp>
        <p:nvSpPr>
          <p:cNvPr id="3" name="Content Placeholder 2"/>
          <p:cNvSpPr>
            <a:spLocks noGrp="1"/>
          </p:cNvSpPr>
          <p:nvPr>
            <p:ph idx="1"/>
          </p:nvPr>
        </p:nvSpPr>
        <p:spPr>
          <a:xfrm>
            <a:off x="152400" y="1828800"/>
            <a:ext cx="8686800" cy="5181600"/>
          </a:xfrm>
        </p:spPr>
        <p:txBody>
          <a:bodyPr>
            <a:normAutofit/>
          </a:bodyPr>
          <a:lstStyle/>
          <a:p>
            <a:r>
              <a:rPr lang="en-US" sz="2800" dirty="0" smtClean="0"/>
              <a:t>Outliers – threshold is $2,500.00 per procedure code plus the fee in Appendix IV.</a:t>
            </a:r>
          </a:p>
          <a:p>
            <a:r>
              <a:rPr lang="en-US" sz="2800" dirty="0" err="1" smtClean="0"/>
              <a:t>Implantables</a:t>
            </a:r>
            <a:r>
              <a:rPr lang="en-US" sz="2800" dirty="0" smtClean="0"/>
              <a:t> – facilities may seek additional reimbursement  for </a:t>
            </a:r>
            <a:r>
              <a:rPr lang="en-US" sz="2800" dirty="0" err="1" smtClean="0"/>
              <a:t>implantables</a:t>
            </a:r>
            <a:r>
              <a:rPr lang="en-US" sz="2800" dirty="0" smtClean="0"/>
              <a:t> over $250.</a:t>
            </a:r>
          </a:p>
          <a:p>
            <a:pPr lvl="1"/>
            <a:r>
              <a:rPr lang="en-US" sz="2000" dirty="0" smtClean="0"/>
              <a:t>Must submit substantiating invoices</a:t>
            </a:r>
            <a:r>
              <a:rPr lang="en-US" sz="2000" dirty="0"/>
              <a:t>. Invoices should be submitted contemporaneously with the bill</a:t>
            </a:r>
            <a:r>
              <a:rPr lang="en-US" sz="2000" dirty="0" smtClean="0"/>
              <a:t>.</a:t>
            </a:r>
          </a:p>
          <a:p>
            <a:pPr marL="274320" lvl="1"/>
            <a:r>
              <a:rPr lang="en-US" sz="2800" dirty="0"/>
              <a:t>Professional Services – max fees as outlined in Appendix II.</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2856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75" y="609600"/>
            <a:ext cx="8953500" cy="609600"/>
          </a:xfrm>
        </p:spPr>
        <p:txBody>
          <a:bodyPr>
            <a:normAutofit fontScale="90000"/>
          </a:bodyPr>
          <a:lstStyle/>
          <a:p>
            <a:r>
              <a:rPr lang="en-US" dirty="0" smtClean="0"/>
              <a:t>CAH Outpatient Facility Example </a:t>
            </a:r>
            <a:endParaRPr lang="en-US" dirty="0"/>
          </a:p>
        </p:txBody>
      </p:sp>
      <p:sp>
        <p:nvSpPr>
          <p:cNvPr id="6" name="Content Placeholder 5"/>
          <p:cNvSpPr>
            <a:spLocks noGrp="1"/>
          </p:cNvSpPr>
          <p:nvPr>
            <p:ph idx="1"/>
          </p:nvPr>
        </p:nvSpPr>
        <p:spPr>
          <a:xfrm>
            <a:off x="53439" y="3890341"/>
            <a:ext cx="9090561" cy="2466334"/>
          </a:xfrm>
        </p:spPr>
        <p:txBody>
          <a:bodyPr>
            <a:normAutofit/>
          </a:bodyPr>
          <a:lstStyle/>
          <a:p>
            <a:pPr marL="109728" indent="0">
              <a:buNone/>
            </a:pPr>
            <a:endParaRPr lang="en-US" dirty="0" smtClean="0"/>
          </a:p>
          <a:p>
            <a:pPr marL="114300" indent="0">
              <a:buNone/>
            </a:pPr>
            <a:r>
              <a:rPr lang="en-US" sz="3600" dirty="0" smtClean="0"/>
              <a:t>What do you notice about this outpatient facility bill?  Is there a duplicate charge?</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164" y="1812471"/>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12471"/>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203" y="1901157"/>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514600" y="2170319"/>
            <a:ext cx="1660071" cy="478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3668565"/>
            <a:ext cx="1660071" cy="478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57519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69" y="609600"/>
            <a:ext cx="8953500" cy="609600"/>
          </a:xfrm>
        </p:spPr>
        <p:txBody>
          <a:bodyPr>
            <a:normAutofit fontScale="90000"/>
          </a:bodyPr>
          <a:lstStyle/>
          <a:p>
            <a:r>
              <a:rPr lang="en-US" dirty="0" smtClean="0"/>
              <a:t>CAH Outpatient Facility Example </a:t>
            </a:r>
            <a:endParaRPr lang="en-US" dirty="0"/>
          </a:p>
        </p:txBody>
      </p:sp>
      <p:sp>
        <p:nvSpPr>
          <p:cNvPr id="6" name="Content Placeholder 5"/>
          <p:cNvSpPr>
            <a:spLocks noGrp="1"/>
          </p:cNvSpPr>
          <p:nvPr>
            <p:ph idx="1"/>
          </p:nvPr>
        </p:nvSpPr>
        <p:spPr>
          <a:xfrm>
            <a:off x="0" y="4267200"/>
            <a:ext cx="9090561" cy="2421990"/>
          </a:xfrm>
        </p:spPr>
        <p:txBody>
          <a:bodyPr>
            <a:normAutofit/>
          </a:bodyPr>
          <a:lstStyle/>
          <a:p>
            <a:pPr marL="114300" lvl="1" indent="0">
              <a:buClr>
                <a:schemeClr val="accent1"/>
              </a:buClr>
              <a:buNone/>
            </a:pPr>
            <a:r>
              <a:rPr lang="en-US" sz="3200" dirty="0" smtClean="0"/>
              <a:t>This </a:t>
            </a:r>
            <a:r>
              <a:rPr lang="en-US" sz="3200" dirty="0"/>
              <a:t>bill has both facility and professional fees.  </a:t>
            </a:r>
            <a:endParaRPr lang="en-US" sz="3200" dirty="0" smtClean="0"/>
          </a:p>
          <a:p>
            <a:pPr marL="114300" lvl="1" indent="0">
              <a:buClr>
                <a:schemeClr val="accent1"/>
              </a:buClr>
              <a:buNone/>
            </a:pPr>
            <a:r>
              <a:rPr lang="en-US" sz="3200" dirty="0" smtClean="0">
                <a:solidFill>
                  <a:srgbClr val="FF0000"/>
                </a:solidFill>
              </a:rPr>
              <a:t>Reminder: Revenue codes in the 96x, 97x and 98x series are professional fees.</a:t>
            </a:r>
            <a:r>
              <a:rPr lang="en-US" sz="3200" dirty="0" smtClean="0"/>
              <a:t> </a:t>
            </a:r>
            <a:endParaRPr lang="en-US" sz="3200" dirty="0"/>
          </a:p>
          <a:p>
            <a:endParaRPr lang="en-US" sz="3600" dirty="0" smtClean="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7" y="1752600"/>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317" y="1796943"/>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04800" y="3429000"/>
            <a:ext cx="1933575" cy="720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5013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096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304800" y="1447800"/>
            <a:ext cx="8382000" cy="5410200"/>
          </a:xfrm>
        </p:spPr>
        <p:txBody>
          <a:bodyPr>
            <a:normAutofit/>
          </a:bodyPr>
          <a:lstStyle/>
          <a:p>
            <a:pPr marL="685800" indent="-571500">
              <a:spcAft>
                <a:spcPts val="600"/>
              </a:spcAft>
            </a:pPr>
            <a:r>
              <a:rPr lang="en-US" sz="4000" dirty="0" smtClean="0"/>
              <a:t>Do the E/M facility fee level and E/M professional fee level have to match?</a:t>
            </a:r>
          </a:p>
          <a:p>
            <a:pPr marL="982980" lvl="1" indent="-571500">
              <a:spcAft>
                <a:spcPts val="600"/>
              </a:spcAft>
            </a:pPr>
            <a:r>
              <a:rPr lang="en-US" sz="3600" dirty="0" smtClean="0">
                <a:solidFill>
                  <a:srgbClr val="FF0000"/>
                </a:solidFill>
              </a:rPr>
              <a:t>No.  The charges do not have to match.  For example, the provider service may have been complex but consumed very few facility resources.</a:t>
            </a:r>
            <a:endParaRPr lang="en-US" sz="3600" dirty="0">
              <a:solidFill>
                <a:srgbClr val="FF0000"/>
              </a:solidFill>
            </a:endParaRPr>
          </a:p>
        </p:txBody>
      </p:sp>
    </p:spTree>
    <p:extLst>
      <p:ext uri="{BB962C8B-B14F-4D97-AF65-F5344CB8AC3E}">
        <p14:creationId xmlns:p14="http://schemas.microsoft.com/office/powerpoint/2010/main" val="42936177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53439" y="4038600"/>
            <a:ext cx="9090561" cy="2009134"/>
          </a:xfrm>
        </p:spPr>
        <p:txBody>
          <a:bodyPr>
            <a:normAutofit/>
          </a:bodyPr>
          <a:lstStyle/>
          <a:p>
            <a:pPr marL="114300" indent="0">
              <a:buNone/>
            </a:pPr>
            <a:r>
              <a:rPr lang="en-US" sz="2800" dirty="0" smtClean="0"/>
              <a:t>Appendix IV:</a:t>
            </a:r>
          </a:p>
          <a:p>
            <a:endParaRPr lang="en-US" dirty="0"/>
          </a:p>
          <a:p>
            <a:endParaRPr lang="en-US" dirty="0" smtClean="0"/>
          </a:p>
          <a:p>
            <a:endParaRPr lang="en-US" dirty="0"/>
          </a:p>
          <a:p>
            <a:pPr marL="109728" indent="0">
              <a:buNone/>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909930288"/>
              </p:ext>
            </p:extLst>
          </p:nvPr>
        </p:nvGraphicFramePr>
        <p:xfrm>
          <a:off x="315687" y="4800600"/>
          <a:ext cx="7875814" cy="1379179"/>
        </p:xfrm>
        <a:graphic>
          <a:graphicData uri="http://schemas.openxmlformats.org/drawingml/2006/table">
            <a:tbl>
              <a:tblPr firstRow="1" bandRow="1">
                <a:tableStyleId>{BC89EF96-8CEA-46FF-86C4-4CE0E7609802}</a:tableStyleId>
              </a:tblPr>
              <a:tblGrid>
                <a:gridCol w="1682231"/>
                <a:gridCol w="1994736"/>
                <a:gridCol w="4198847"/>
              </a:tblGrid>
              <a:tr h="428665">
                <a:tc>
                  <a:txBody>
                    <a:bodyPr/>
                    <a:lstStyle/>
                    <a:p>
                      <a:pPr algn="ctr" fontAlgn="b"/>
                      <a:r>
                        <a:rPr lang="en-US" sz="2800" u="none" strike="noStrike" dirty="0">
                          <a:effectLst/>
                        </a:rPr>
                        <a:t>Code</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Status</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smtClean="0">
                          <a:effectLst/>
                        </a:rPr>
                        <a:t>CAH</a:t>
                      </a:r>
                      <a:r>
                        <a:rPr lang="en-US" sz="2800" u="none" strike="noStrike" baseline="0" dirty="0" smtClean="0">
                          <a:effectLst/>
                        </a:rPr>
                        <a:t> Fee</a:t>
                      </a:r>
                      <a:endParaRPr lang="en-US" sz="2800" b="1" i="0" u="none" strike="noStrike" baseline="0" dirty="0" smtClean="0">
                        <a:solidFill>
                          <a:srgbClr val="000000"/>
                        </a:solidFill>
                        <a:effectLst/>
                        <a:latin typeface="Calibri"/>
                      </a:endParaRPr>
                    </a:p>
                  </a:txBody>
                  <a:tcPr marL="9525" marR="9525" marT="9525" marB="0" anchor="b"/>
                </a:tc>
              </a:tr>
              <a:tr h="471467">
                <a:tc>
                  <a:txBody>
                    <a:bodyPr/>
                    <a:lstStyle/>
                    <a:p>
                      <a:pPr algn="ctr" fontAlgn="b"/>
                      <a:r>
                        <a:rPr lang="en-US" sz="2400" u="none" strike="noStrike" dirty="0" smtClean="0">
                          <a:effectLst/>
                        </a:rPr>
                        <a:t>99283</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J2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$488.12</a:t>
                      </a:r>
                      <a:endParaRPr lang="en-US" sz="2400" b="0" i="0" u="none" strike="noStrike" dirty="0">
                        <a:solidFill>
                          <a:srgbClr val="000000"/>
                        </a:solidFill>
                        <a:effectLst/>
                        <a:latin typeface="Calibri"/>
                      </a:endParaRPr>
                    </a:p>
                  </a:txBody>
                  <a:tcPr marL="9525" marR="9525" marT="9525" marB="0" anchor="b"/>
                </a:tc>
              </a:tr>
              <a:tr h="471467">
                <a:tc>
                  <a:txBody>
                    <a:bodyPr/>
                    <a:lstStyle/>
                    <a:p>
                      <a:pPr algn="ctr" fontAlgn="b"/>
                      <a:r>
                        <a:rPr lang="en-US" sz="2400" u="none" strike="noStrike" dirty="0" smtClean="0">
                          <a:effectLst/>
                        </a:rPr>
                        <a:t>J8499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chemeClr val="tx1"/>
                          </a:solidFill>
                          <a:effectLst/>
                          <a:latin typeface="+mn-lt"/>
                        </a:rPr>
                        <a:t>E1</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$0.00</a:t>
                      </a:r>
                      <a:endParaRPr lang="en-US" sz="2400" b="0" i="0" u="none" strike="noStrike" dirty="0">
                        <a:solidFill>
                          <a:srgbClr val="000000"/>
                        </a:solidFill>
                        <a:effectLst/>
                        <a:latin typeface="Calibri"/>
                      </a:endParaRPr>
                    </a:p>
                  </a:txBody>
                  <a:tcPr marL="9525" marR="9525" marT="9525" marB="0" anchor="b"/>
                </a:tc>
              </a:tr>
            </a:tbl>
          </a:graphicData>
        </a:graphic>
      </p:graphicFrame>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74586"/>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86" y="1574586"/>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456" y="1663272"/>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6443" y="1828800"/>
            <a:ext cx="4478788"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3127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304801" y="4038600"/>
            <a:ext cx="8382000" cy="2667000"/>
          </a:xfrm>
        </p:spPr>
        <p:txBody>
          <a:bodyPr>
            <a:noAutofit/>
          </a:bodyPr>
          <a:lstStyle/>
          <a:p>
            <a:pPr marL="109728" indent="0">
              <a:spcAft>
                <a:spcPts val="600"/>
              </a:spcAft>
              <a:buNone/>
            </a:pPr>
            <a:r>
              <a:rPr lang="en-US" sz="2800" dirty="0" smtClean="0"/>
              <a:t>Per MFS Section 4.05(2): </a:t>
            </a:r>
            <a:r>
              <a:rPr lang="en-US" sz="2800" dirty="0"/>
              <a:t>If the ACH Fee, CAH Fee or ASC Fee listed in Appendix IV is $0.00 for a procedure code with a status indicator other than N, then payment must be calculated at 75% of the health care provider’s usual and customary charge. </a:t>
            </a:r>
          </a:p>
        </p:txBody>
      </p:sp>
      <p:grpSp>
        <p:nvGrpSpPr>
          <p:cNvPr id="3" name="Group 2"/>
          <p:cNvGrpSpPr/>
          <p:nvPr/>
        </p:nvGrpSpPr>
        <p:grpSpPr>
          <a:xfrm>
            <a:off x="247650" y="1341624"/>
            <a:ext cx="8033657" cy="2485384"/>
            <a:chOff x="228600" y="1735592"/>
            <a:chExt cx="8033657" cy="2485384"/>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957" y="1735592"/>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824278"/>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824278"/>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28600" y="2057400"/>
              <a:ext cx="4478788"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1264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467600" cy="838200"/>
          </a:xfrm>
        </p:spPr>
        <p:txBody>
          <a:bodyPr>
            <a:normAutofit fontScale="90000"/>
          </a:bodyPr>
          <a:lstStyle/>
          <a:p>
            <a:r>
              <a:rPr lang="en-US" b="1" dirty="0" smtClean="0"/>
              <a:t>Rights of Parties as to Medical and Other Services</a:t>
            </a:r>
            <a:r>
              <a:rPr lang="en-US" dirty="0" smtClean="0"/>
              <a:t>: </a:t>
            </a:r>
            <a:r>
              <a:rPr lang="en-US" dirty="0"/>
              <a:t>Act § 206 </a:t>
            </a:r>
          </a:p>
        </p:txBody>
      </p:sp>
      <p:sp>
        <p:nvSpPr>
          <p:cNvPr id="3" name="Content Placeholder 2"/>
          <p:cNvSpPr>
            <a:spLocks noGrp="1"/>
          </p:cNvSpPr>
          <p:nvPr>
            <p:ph idx="1"/>
          </p:nvPr>
        </p:nvSpPr>
        <p:spPr>
          <a:xfrm>
            <a:off x="387351" y="2209800"/>
            <a:ext cx="8305799" cy="3233738"/>
          </a:xfrm>
        </p:spPr>
        <p:txBody>
          <a:bodyPr>
            <a:noAutofit/>
          </a:bodyPr>
          <a:lstStyle/>
          <a:p>
            <a:pPr lvl="0"/>
            <a:r>
              <a:rPr lang="en-US" sz="3600" dirty="0" smtClean="0"/>
              <a:t>… is entitled to </a:t>
            </a:r>
            <a:r>
              <a:rPr lang="en-US" sz="3600" b="1" u="sng" dirty="0" smtClean="0"/>
              <a:t>reasonable and proper</a:t>
            </a:r>
            <a:r>
              <a:rPr lang="en-US" sz="3600" b="1" dirty="0" smtClean="0"/>
              <a:t> </a:t>
            </a:r>
            <a:r>
              <a:rPr lang="en-US" sz="3600" dirty="0" smtClean="0"/>
              <a:t>medical, surgical and hospital services, nursing, medicines, and mechanical, surgical aids, as needed, paid for by the employer.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8642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457200" y="4114800"/>
            <a:ext cx="8382000" cy="2286000"/>
          </a:xfrm>
        </p:spPr>
        <p:txBody>
          <a:bodyPr>
            <a:normAutofit/>
          </a:bodyPr>
          <a:lstStyle/>
          <a:p>
            <a:pPr marL="109728" indent="0">
              <a:spcAft>
                <a:spcPts val="600"/>
              </a:spcAft>
              <a:buNone/>
            </a:pPr>
            <a:r>
              <a:rPr lang="en-US" sz="3600" dirty="0" smtClean="0">
                <a:solidFill>
                  <a:srgbClr val="FF0000"/>
                </a:solidFill>
              </a:rPr>
              <a:t>Facility </a:t>
            </a:r>
            <a:r>
              <a:rPr lang="en-US" sz="3600" dirty="0">
                <a:solidFill>
                  <a:srgbClr val="FF0000"/>
                </a:solidFill>
              </a:rPr>
              <a:t>f</a:t>
            </a:r>
            <a:r>
              <a:rPr lang="en-US" sz="3600" dirty="0" smtClean="0">
                <a:solidFill>
                  <a:srgbClr val="FF0000"/>
                </a:solidFill>
              </a:rPr>
              <a:t>ees are evaluated on a total charge basis: $488.12+$8.72 (.75(7.54+4.08)) = </a:t>
            </a:r>
            <a:r>
              <a:rPr lang="en-US" sz="3600" u="sng" dirty="0" smtClean="0">
                <a:solidFill>
                  <a:srgbClr val="FF0000"/>
                </a:solidFill>
              </a:rPr>
              <a:t>$496.84 </a:t>
            </a:r>
            <a:r>
              <a:rPr lang="en-US" sz="3600" dirty="0" smtClean="0">
                <a:solidFill>
                  <a:srgbClr val="FF0000"/>
                </a:solidFill>
              </a:rPr>
              <a:t>(more than $415.73 total facility charges).</a:t>
            </a:r>
          </a:p>
        </p:txBody>
      </p:sp>
      <p:grpSp>
        <p:nvGrpSpPr>
          <p:cNvPr id="3" name="Group 2"/>
          <p:cNvGrpSpPr/>
          <p:nvPr/>
        </p:nvGrpSpPr>
        <p:grpSpPr>
          <a:xfrm>
            <a:off x="315686" y="1346307"/>
            <a:ext cx="7908471" cy="2479941"/>
            <a:chOff x="315686" y="1593157"/>
            <a:chExt cx="7908471" cy="2479941"/>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93157"/>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86" y="1676400"/>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76400"/>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906986" y="1981200"/>
              <a:ext cx="1317171" cy="1210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7980103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9" y="4572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53439" y="3962400"/>
            <a:ext cx="9090561" cy="2543816"/>
          </a:xfrm>
        </p:spPr>
        <p:txBody>
          <a:bodyPr>
            <a:normAutofit/>
          </a:bodyPr>
          <a:lstStyle/>
          <a:p>
            <a:pPr marL="114300" indent="0">
              <a:buNone/>
            </a:pPr>
            <a:r>
              <a:rPr lang="en-US" sz="2800" dirty="0" smtClean="0"/>
              <a:t>Appendix I</a:t>
            </a:r>
            <a:r>
              <a:rPr lang="en-US" sz="2800" dirty="0"/>
              <a:t>I</a:t>
            </a:r>
            <a:r>
              <a:rPr lang="en-US" sz="2800" dirty="0" smtClean="0"/>
              <a:t>:</a:t>
            </a:r>
          </a:p>
          <a:p>
            <a:endParaRPr lang="en-US" dirty="0"/>
          </a:p>
          <a:p>
            <a:endParaRPr lang="en-US" dirty="0" smtClean="0"/>
          </a:p>
          <a:p>
            <a:endParaRPr lang="en-US" dirty="0"/>
          </a:p>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743219838"/>
              </p:ext>
            </p:extLst>
          </p:nvPr>
        </p:nvGraphicFramePr>
        <p:xfrm>
          <a:off x="427944" y="4648200"/>
          <a:ext cx="7954056" cy="1563867"/>
        </p:xfrm>
        <a:graphic>
          <a:graphicData uri="http://schemas.openxmlformats.org/drawingml/2006/table">
            <a:tbl>
              <a:tblPr firstRow="1" bandRow="1">
                <a:tableStyleId>{BC89EF96-8CEA-46FF-86C4-4CE0E7609802}</a:tableStyleId>
              </a:tblPr>
              <a:tblGrid>
                <a:gridCol w="2651352"/>
                <a:gridCol w="2651352"/>
                <a:gridCol w="2651352"/>
              </a:tblGrid>
              <a:tr h="502851">
                <a:tc>
                  <a:txBody>
                    <a:bodyPr/>
                    <a:lstStyle/>
                    <a:p>
                      <a:pPr algn="ctr" fontAlgn="b"/>
                      <a:r>
                        <a:rPr lang="en-US" sz="3600" u="none" strike="noStrike" dirty="0">
                          <a:effectLst/>
                        </a:rPr>
                        <a:t>Code</a:t>
                      </a:r>
                      <a:endParaRPr lang="en-US" sz="3600" b="1" i="0" u="none" strike="noStrike" dirty="0">
                        <a:solidFill>
                          <a:srgbClr val="000000"/>
                        </a:solidFill>
                        <a:effectLst/>
                        <a:latin typeface="Calibri"/>
                      </a:endParaRPr>
                    </a:p>
                  </a:txBody>
                  <a:tcPr marL="9525" marR="9525" marT="9525" marB="0" anchor="b"/>
                </a:tc>
                <a:tc>
                  <a:txBody>
                    <a:bodyPr/>
                    <a:lstStyle/>
                    <a:p>
                      <a:pPr algn="ctr" fontAlgn="b"/>
                      <a:r>
                        <a:rPr lang="en-US" sz="3600" u="none" strike="noStrike" dirty="0" smtClean="0">
                          <a:effectLst/>
                        </a:rPr>
                        <a:t>Mod</a:t>
                      </a:r>
                      <a:endParaRPr lang="en-US" sz="3600" b="1" i="0" u="none" strike="noStrike" dirty="0">
                        <a:solidFill>
                          <a:srgbClr val="000000"/>
                        </a:solidFill>
                        <a:effectLst/>
                        <a:latin typeface="Calibri"/>
                      </a:endParaRPr>
                    </a:p>
                  </a:txBody>
                  <a:tcPr marL="9525" marR="9525" marT="9525" marB="0" anchor="b"/>
                </a:tc>
                <a:tc>
                  <a:txBody>
                    <a:bodyPr/>
                    <a:lstStyle/>
                    <a:p>
                      <a:pPr algn="ctr" fontAlgn="b"/>
                      <a:r>
                        <a:rPr lang="en-US" sz="3600" u="none" strike="noStrike" dirty="0" smtClean="0">
                          <a:effectLst/>
                        </a:rPr>
                        <a:t>ACH</a:t>
                      </a:r>
                      <a:r>
                        <a:rPr lang="en-US" sz="3600" u="none" strike="noStrike" baseline="0" dirty="0" smtClean="0">
                          <a:effectLst/>
                        </a:rPr>
                        <a:t>  Fee</a:t>
                      </a:r>
                      <a:endParaRPr lang="en-US" sz="3600" b="1" i="0" u="none" strike="noStrike" baseline="0" dirty="0" smtClean="0">
                        <a:solidFill>
                          <a:srgbClr val="000000"/>
                        </a:solidFill>
                        <a:effectLst/>
                        <a:latin typeface="Calibri"/>
                      </a:endParaRPr>
                    </a:p>
                  </a:txBody>
                  <a:tcPr marL="9525" marR="9525" marT="9525" marB="0" anchor="b"/>
                </a:tc>
              </a:tr>
              <a:tr h="502851">
                <a:tc>
                  <a:txBody>
                    <a:bodyPr/>
                    <a:lstStyle/>
                    <a:p>
                      <a:pPr algn="ctr" fontAlgn="b"/>
                      <a:r>
                        <a:rPr lang="en-US" sz="3200" u="none" strike="noStrike" dirty="0" smtClean="0">
                          <a:effectLst/>
                        </a:rPr>
                        <a:t>65205</a:t>
                      </a:r>
                      <a:endParaRPr lang="en-US" sz="3200" b="0" i="0" u="none" strike="noStrike" dirty="0">
                        <a:solidFill>
                          <a:srgbClr val="000000"/>
                        </a:solidFill>
                        <a:effectLst/>
                        <a:latin typeface="Calibri"/>
                      </a:endParaRPr>
                    </a:p>
                  </a:txBody>
                  <a:tcPr marL="9525" marR="9525" marT="9525" marB="0" anchor="b"/>
                </a:tc>
                <a:tc>
                  <a:txBody>
                    <a:bodyPr/>
                    <a:lstStyle/>
                    <a:p>
                      <a:pPr algn="ctr" fontAlgn="b"/>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$78.60</a:t>
                      </a:r>
                      <a:endParaRPr lang="en-US" sz="3200" b="0" i="0" u="none" strike="noStrike" dirty="0">
                        <a:solidFill>
                          <a:srgbClr val="000000"/>
                        </a:solidFill>
                        <a:effectLst/>
                        <a:latin typeface="Calibri"/>
                      </a:endParaRPr>
                    </a:p>
                  </a:txBody>
                  <a:tcPr marL="9525" marR="9525" marT="9525" marB="0" anchor="b"/>
                </a:tc>
              </a:tr>
              <a:tr h="502851">
                <a:tc>
                  <a:txBody>
                    <a:bodyPr/>
                    <a:lstStyle/>
                    <a:p>
                      <a:pPr algn="ctr" fontAlgn="b"/>
                      <a:r>
                        <a:rPr lang="en-US" sz="3200" u="none" strike="noStrike" dirty="0" smtClean="0">
                          <a:effectLst/>
                        </a:rPr>
                        <a:t>99283</a:t>
                      </a:r>
                      <a:endParaRPr lang="en-US" sz="3200" b="0" i="0" u="none" strike="noStrike" dirty="0">
                        <a:solidFill>
                          <a:srgbClr val="000000"/>
                        </a:solidFill>
                        <a:effectLst/>
                        <a:latin typeface="Calibri"/>
                      </a:endParaRPr>
                    </a:p>
                  </a:txBody>
                  <a:tcPr marL="9525" marR="9525" marT="9525" marB="0" anchor="b"/>
                </a:tc>
                <a:tc>
                  <a:txBody>
                    <a:bodyPr/>
                    <a:lstStyle/>
                    <a:p>
                      <a:pPr algn="ctr" fontAlgn="b"/>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smtClean="0">
                          <a:effectLst/>
                        </a:rPr>
                        <a:t>$105.00</a:t>
                      </a:r>
                      <a:endParaRPr lang="en-US" sz="3200" b="0" i="0" u="none" strike="noStrike" dirty="0">
                        <a:solidFill>
                          <a:srgbClr val="000000"/>
                        </a:solidFill>
                        <a:effectLst/>
                        <a:latin typeface="Calibri"/>
                      </a:endParaRPr>
                    </a:p>
                  </a:txBody>
                  <a:tcPr marL="9525" marR="9525" marT="9525" marB="0" anchor="b"/>
                </a:tc>
              </a:tr>
            </a:tbl>
          </a:graphicData>
        </a:graphic>
      </p:graphicFrame>
      <p:grpSp>
        <p:nvGrpSpPr>
          <p:cNvPr id="4" name="Group 3"/>
          <p:cNvGrpSpPr/>
          <p:nvPr/>
        </p:nvGrpSpPr>
        <p:grpSpPr>
          <a:xfrm>
            <a:off x="427944" y="1128793"/>
            <a:ext cx="7763556" cy="2484584"/>
            <a:chOff x="427944" y="1479657"/>
            <a:chExt cx="7763556" cy="2484584"/>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02" y="1479657"/>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398" y="1567543"/>
              <a:ext cx="2087001"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27944" y="3062728"/>
              <a:ext cx="1752600" cy="885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82597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6096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304801" y="3886200"/>
            <a:ext cx="8382000" cy="2819399"/>
          </a:xfrm>
        </p:spPr>
        <p:txBody>
          <a:bodyPr>
            <a:normAutofit/>
          </a:bodyPr>
          <a:lstStyle/>
          <a:p>
            <a:pPr marL="109728" indent="0">
              <a:spcAft>
                <a:spcPts val="600"/>
              </a:spcAft>
              <a:buNone/>
            </a:pPr>
            <a:r>
              <a:rPr lang="en-US" sz="3600" dirty="0" smtClean="0">
                <a:solidFill>
                  <a:srgbClr val="FF0000"/>
                </a:solidFill>
              </a:rPr>
              <a:t>Professional fees are evaluated on a line by line basis: $78.60 (less than $425.33) + $105.00 (less than $292.51) = $183.60.</a:t>
            </a:r>
          </a:p>
        </p:txBody>
      </p:sp>
      <p:grpSp>
        <p:nvGrpSpPr>
          <p:cNvPr id="3" name="Group 2"/>
          <p:cNvGrpSpPr/>
          <p:nvPr/>
        </p:nvGrpSpPr>
        <p:grpSpPr>
          <a:xfrm>
            <a:off x="304797" y="1371600"/>
            <a:ext cx="7886702" cy="2396698"/>
            <a:chOff x="304798" y="1692729"/>
            <a:chExt cx="7886702" cy="2396698"/>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92729"/>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8" y="1692729"/>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285" y="1781415"/>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74328" y="3124200"/>
              <a:ext cx="1317171" cy="9652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79593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09600"/>
            <a:ext cx="8953500" cy="609600"/>
          </a:xfrm>
        </p:spPr>
        <p:txBody>
          <a:bodyPr>
            <a:normAutofit fontScale="90000"/>
          </a:bodyPr>
          <a:lstStyle/>
          <a:p>
            <a:r>
              <a:rPr lang="en-US" dirty="0" smtClean="0"/>
              <a:t>CAH Outpatient Facility Example</a:t>
            </a:r>
            <a:endParaRPr lang="en-US" dirty="0"/>
          </a:p>
        </p:txBody>
      </p:sp>
      <p:sp>
        <p:nvSpPr>
          <p:cNvPr id="6" name="Content Placeholder 5"/>
          <p:cNvSpPr>
            <a:spLocks noGrp="1"/>
          </p:cNvSpPr>
          <p:nvPr>
            <p:ph idx="1"/>
          </p:nvPr>
        </p:nvSpPr>
        <p:spPr>
          <a:xfrm>
            <a:off x="304800" y="1447800"/>
            <a:ext cx="8382000" cy="5134616"/>
          </a:xfrm>
        </p:spPr>
        <p:txBody>
          <a:bodyPr>
            <a:normAutofit/>
          </a:bodyPr>
          <a:lstStyle/>
          <a:p>
            <a:pPr marL="114300" indent="0">
              <a:spcAft>
                <a:spcPts val="600"/>
              </a:spcAft>
              <a:buNone/>
            </a:pPr>
            <a:r>
              <a:rPr lang="en-US" sz="3200" dirty="0" smtClean="0"/>
              <a:t>Amount Due: </a:t>
            </a:r>
          </a:p>
          <a:p>
            <a:pPr marL="109728" indent="0">
              <a:spcAft>
                <a:spcPts val="600"/>
              </a:spcAft>
              <a:buNone/>
            </a:pPr>
            <a:r>
              <a:rPr lang="en-US" sz="3200" dirty="0" smtClean="0"/>
              <a:t>$415.73	facility fees (total facility charges)</a:t>
            </a:r>
          </a:p>
          <a:p>
            <a:pPr marL="109728" indent="0">
              <a:spcAft>
                <a:spcPts val="600"/>
              </a:spcAft>
              <a:buNone/>
            </a:pPr>
            <a:r>
              <a:rPr lang="en-US" sz="3200" u="sng" dirty="0" smtClean="0"/>
              <a:t>+183.60 </a:t>
            </a:r>
            <a:r>
              <a:rPr lang="en-US" sz="3200" dirty="0" smtClean="0"/>
              <a:t>	professional fees</a:t>
            </a:r>
          </a:p>
          <a:p>
            <a:pPr marL="109728" indent="0">
              <a:spcAft>
                <a:spcPts val="600"/>
              </a:spcAft>
              <a:buNone/>
            </a:pPr>
            <a:r>
              <a:rPr lang="en-US" sz="3200" b="1" dirty="0" smtClean="0"/>
              <a:t>$599.33</a:t>
            </a:r>
          </a:p>
        </p:txBody>
      </p:sp>
    </p:spTree>
    <p:extLst>
      <p:ext uri="{BB962C8B-B14F-4D97-AF65-F5344CB8AC3E}">
        <p14:creationId xmlns:p14="http://schemas.microsoft.com/office/powerpoint/2010/main" val="61078363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smtClean="0"/>
              <a:t>ACH Outpatient Facility Example</a:t>
            </a:r>
            <a:endParaRPr lang="en-US" dirty="0"/>
          </a:p>
        </p:txBody>
      </p:sp>
      <p:sp>
        <p:nvSpPr>
          <p:cNvPr id="6" name="Content Placeholder 5"/>
          <p:cNvSpPr>
            <a:spLocks noGrp="1"/>
          </p:cNvSpPr>
          <p:nvPr>
            <p:ph idx="1"/>
          </p:nvPr>
        </p:nvSpPr>
        <p:spPr>
          <a:xfrm>
            <a:off x="37604" y="4191000"/>
            <a:ext cx="9090561" cy="2391416"/>
          </a:xfrm>
        </p:spPr>
        <p:txBody>
          <a:bodyPr>
            <a:normAutofit/>
          </a:bodyPr>
          <a:lstStyle/>
          <a:p>
            <a:pPr marL="114300" indent="0">
              <a:buNone/>
            </a:pPr>
            <a:r>
              <a:rPr lang="en-US" sz="2800" dirty="0" smtClean="0"/>
              <a:t>Appendix </a:t>
            </a:r>
            <a:r>
              <a:rPr lang="en-US" sz="2800" dirty="0"/>
              <a:t>I</a:t>
            </a:r>
            <a:r>
              <a:rPr lang="en-US" sz="2800" dirty="0" smtClean="0"/>
              <a:t>V:</a:t>
            </a:r>
          </a:p>
          <a:p>
            <a:endParaRPr lang="en-US" dirty="0"/>
          </a:p>
          <a:p>
            <a:endParaRPr lang="en-US" dirty="0" smtClean="0"/>
          </a:p>
          <a:p>
            <a:endParaRPr lang="en-US" dirty="0"/>
          </a:p>
          <a:p>
            <a:pPr marL="109728" indent="0">
              <a:buNone/>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888507300"/>
              </p:ext>
            </p:extLst>
          </p:nvPr>
        </p:nvGraphicFramePr>
        <p:xfrm>
          <a:off x="762000" y="4648200"/>
          <a:ext cx="3581400" cy="2059917"/>
        </p:xfrm>
        <a:graphic>
          <a:graphicData uri="http://schemas.openxmlformats.org/drawingml/2006/table">
            <a:tbl>
              <a:tblPr firstRow="1" bandRow="1">
                <a:tableStyleId>{BC89EF96-8CEA-46FF-86C4-4CE0E7609802}</a:tableStyleId>
              </a:tblPr>
              <a:tblGrid>
                <a:gridCol w="922868"/>
                <a:gridCol w="1004986"/>
                <a:gridCol w="1653546"/>
              </a:tblGrid>
              <a:tr h="500584">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ACH</a:t>
                      </a:r>
                      <a:r>
                        <a:rPr lang="en-US" sz="2000" u="none" strike="noStrike" baseline="0" dirty="0" smtClean="0">
                          <a:effectLst/>
                        </a:rPr>
                        <a:t> Fee</a:t>
                      </a:r>
                      <a:endParaRPr lang="en-US" sz="2000" b="1" i="0" u="none" strike="noStrike" baseline="0" dirty="0" smtClean="0">
                        <a:solidFill>
                          <a:srgbClr val="000000"/>
                        </a:solidFill>
                        <a:effectLst/>
                        <a:latin typeface="Calibri"/>
                      </a:endParaRPr>
                    </a:p>
                  </a:txBody>
                  <a:tcPr marL="9525" marR="9525" marT="9525" marB="0" anchor="b"/>
                </a:tc>
              </a:tr>
              <a:tr h="500584">
                <a:tc>
                  <a:txBody>
                    <a:bodyPr/>
                    <a:lstStyle/>
                    <a:p>
                      <a:pPr algn="ctr" fontAlgn="b"/>
                      <a:r>
                        <a:rPr lang="en-US" sz="1800" b="0" i="0" u="none" strike="noStrike" dirty="0" smtClean="0">
                          <a:solidFill>
                            <a:schemeClr val="tx1"/>
                          </a:solidFill>
                          <a:effectLst/>
                          <a:latin typeface="+mn-lt"/>
                        </a:rPr>
                        <a:t>C1713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p>
                  </a:txBody>
                  <a:tcPr marL="9525" marR="9525" marT="9525" marB="0" anchor="b"/>
                </a:tc>
              </a:tr>
              <a:tr h="555648">
                <a:tc>
                  <a:txBody>
                    <a:bodyPr/>
                    <a:lstStyle/>
                    <a:p>
                      <a:pPr marL="0" algn="ctr" rtl="0" eaLnBrk="1" fontAlgn="b" latinLnBrk="0" hangingPunct="1"/>
                      <a:r>
                        <a:rPr kumimoji="0" lang="en-US" sz="1800" b="0" i="0" u="none" strike="noStrike" kern="1200" dirty="0" smtClean="0">
                          <a:solidFill>
                            <a:srgbClr val="000000"/>
                          </a:solidFill>
                          <a:effectLst/>
                          <a:latin typeface="+mn-lt"/>
                          <a:ea typeface="+mn-ea"/>
                          <a:cs typeface="+mn-cs"/>
                        </a:rPr>
                        <a:t>81025, 82948</a:t>
                      </a:r>
                      <a:endParaRPr kumimoji="0" lang="en-US"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rtl="0" eaLnBrk="1" fontAlgn="b" latinLnBrk="0" hangingPunct="1"/>
                      <a:r>
                        <a:rPr kumimoji="0" lang="en-US" sz="1800" b="0" i="0" u="none" strike="noStrike" kern="1200" dirty="0" smtClean="0">
                          <a:solidFill>
                            <a:srgbClr val="000000"/>
                          </a:solidFill>
                          <a:effectLst/>
                          <a:latin typeface="+mn-lt"/>
                          <a:ea typeface="+mn-ea"/>
                          <a:cs typeface="+mn-cs"/>
                        </a:rPr>
                        <a:t>Q4</a:t>
                      </a:r>
                      <a:endParaRPr kumimoji="0" lang="en-US"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rtl="0" eaLnBrk="1" fontAlgn="b" latinLnBrk="0" hangingPunct="1"/>
                      <a:r>
                        <a:rPr kumimoji="0" lang="en-US" sz="1800" b="0" i="0" u="none" strike="noStrike" kern="1200" dirty="0" smtClean="0">
                          <a:solidFill>
                            <a:srgbClr val="000000"/>
                          </a:solidFill>
                          <a:effectLst/>
                          <a:latin typeface="+mn-lt"/>
                          <a:ea typeface="+mn-ea"/>
                          <a:cs typeface="+mn-cs"/>
                        </a:rPr>
                        <a:t>$0.00</a:t>
                      </a:r>
                      <a:endParaRPr kumimoji="0" lang="en-US" sz="1800" b="0" i="0" u="none" strike="noStrike" kern="1200" dirty="0">
                        <a:solidFill>
                          <a:srgbClr val="000000"/>
                        </a:solidFill>
                        <a:effectLst/>
                        <a:latin typeface="+mn-lt"/>
                        <a:ea typeface="+mn-ea"/>
                        <a:cs typeface="+mn-cs"/>
                      </a:endParaRPr>
                    </a:p>
                  </a:txBody>
                  <a:tcPr marL="9525" marR="9525" marT="9525" marB="0" anchor="b"/>
                </a:tc>
              </a:tr>
              <a:tr h="500584">
                <a:tc>
                  <a:txBody>
                    <a:bodyPr/>
                    <a:lstStyle/>
                    <a:p>
                      <a:pPr algn="ctr" fontAlgn="b"/>
                      <a:r>
                        <a:rPr lang="en-US" sz="1800" u="none" strike="noStrike" dirty="0" smtClean="0">
                          <a:effectLst/>
                        </a:rPr>
                        <a:t>29806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J1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$10,758.89</a:t>
                      </a:r>
                      <a:endParaRPr lang="en-US" sz="1800" b="0" i="0" u="none" strike="noStrike" dirty="0">
                        <a:solidFill>
                          <a:srgbClr val="000000"/>
                        </a:solidFill>
                        <a:effectLst/>
                        <a:latin typeface="Calibri"/>
                      </a:endParaRPr>
                    </a:p>
                  </a:txBody>
                  <a:tcPr marL="9525" marR="952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07434286"/>
              </p:ext>
            </p:extLst>
          </p:nvPr>
        </p:nvGraphicFramePr>
        <p:xfrm>
          <a:off x="4735245" y="4648200"/>
          <a:ext cx="3429000" cy="2057400"/>
        </p:xfrm>
        <a:graphic>
          <a:graphicData uri="http://schemas.openxmlformats.org/drawingml/2006/table">
            <a:tbl>
              <a:tblPr firstRow="1" bandRow="1">
                <a:tableStyleId>{BC89EF96-8CEA-46FF-86C4-4CE0E7609802}</a:tableStyleId>
              </a:tblPr>
              <a:tblGrid>
                <a:gridCol w="946185"/>
                <a:gridCol w="1221236"/>
                <a:gridCol w="1261579"/>
              </a:tblGrid>
              <a:tr h="582525">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ACH</a:t>
                      </a:r>
                      <a:r>
                        <a:rPr lang="en-US" sz="2000" u="none" strike="noStrike" baseline="0" dirty="0" smtClean="0">
                          <a:effectLst/>
                        </a:rPr>
                        <a:t> Fee</a:t>
                      </a:r>
                      <a:endParaRPr lang="en-US" sz="2000" b="1" i="0" u="none" strike="noStrike" baseline="0" dirty="0" smtClean="0">
                        <a:solidFill>
                          <a:srgbClr val="000000"/>
                        </a:solidFill>
                        <a:effectLst/>
                        <a:latin typeface="Calibri"/>
                      </a:endParaRPr>
                    </a:p>
                  </a:txBody>
                  <a:tcPr marL="9525" marR="9525" marT="9525" marB="0" anchor="b"/>
                </a:tc>
              </a:tr>
              <a:tr h="491625">
                <a:tc>
                  <a:txBody>
                    <a:bodyPr/>
                    <a:lstStyle/>
                    <a:p>
                      <a:pPr algn="ctr" fontAlgn="b"/>
                      <a:r>
                        <a:rPr lang="en-US" sz="1800" b="0" i="0" u="none" strike="noStrike" dirty="0" smtClean="0">
                          <a:solidFill>
                            <a:srgbClr val="000000"/>
                          </a:solidFill>
                          <a:effectLst/>
                          <a:latin typeface="Calibri"/>
                        </a:rPr>
                        <a:t>J2250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endParaRPr lang="en-US" sz="1800" b="0" i="0" u="none" strike="noStrike" dirty="0">
                        <a:solidFill>
                          <a:srgbClr val="000000"/>
                        </a:solidFill>
                        <a:effectLst/>
                        <a:latin typeface="Calibri"/>
                      </a:endParaRPr>
                    </a:p>
                  </a:txBody>
                  <a:tcPr marL="9525" marR="9525" marT="9525" marB="0" anchor="b"/>
                </a:tc>
              </a:tr>
              <a:tr h="491625">
                <a:tc>
                  <a:txBody>
                    <a:bodyPr/>
                    <a:lstStyle/>
                    <a:p>
                      <a:pPr algn="ctr" fontAlgn="b"/>
                      <a:r>
                        <a:rPr lang="en-US" sz="1800" b="0" i="0" u="none" strike="noStrike" dirty="0" smtClean="0">
                          <a:solidFill>
                            <a:srgbClr val="000000"/>
                          </a:solidFill>
                          <a:effectLst/>
                          <a:latin typeface="Calibri"/>
                        </a:rPr>
                        <a:t>J3010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endParaRPr lang="en-US" sz="1800" b="0" i="0" u="none" strike="noStrike" dirty="0">
                        <a:solidFill>
                          <a:srgbClr val="000000"/>
                        </a:solidFill>
                        <a:effectLst/>
                        <a:latin typeface="Calibri"/>
                      </a:endParaRPr>
                    </a:p>
                  </a:txBody>
                  <a:tcPr marL="9525" marR="9525" marT="9525" marB="0" anchor="b"/>
                </a:tc>
              </a:tr>
              <a:tr h="491625">
                <a:tc>
                  <a:txBody>
                    <a:bodyPr/>
                    <a:lstStyle/>
                    <a:p>
                      <a:pPr algn="ctr" fontAlgn="b"/>
                      <a:r>
                        <a:rPr lang="en-US" sz="1800" b="0" i="0" u="none" strike="noStrike" dirty="0" smtClean="0">
                          <a:solidFill>
                            <a:srgbClr val="000000"/>
                          </a:solidFill>
                          <a:effectLst/>
                          <a:latin typeface="Calibri"/>
                        </a:rPr>
                        <a:t>J7620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M</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endParaRPr lang="en-US" sz="1800" b="0" i="0" u="none" strike="noStrike" dirty="0">
                        <a:solidFill>
                          <a:srgbClr val="000000"/>
                        </a:solidFill>
                        <a:effectLst/>
                        <a:latin typeface="Calibri"/>
                      </a:endParaRPr>
                    </a:p>
                  </a:txBody>
                  <a:tcPr marL="9525" marR="9525" marT="9525" marB="0" anchor="b"/>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992545" cy="32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62024"/>
            <a:ext cx="2766166" cy="332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93058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685800"/>
          </a:xfrm>
        </p:spPr>
        <p:txBody>
          <a:bodyPr>
            <a:normAutofit fontScale="90000"/>
          </a:bodyPr>
          <a:lstStyle/>
          <a:p>
            <a:r>
              <a:rPr lang="en-US" dirty="0" smtClean="0"/>
              <a:t>ACH Outpatient Facility Example</a:t>
            </a:r>
            <a:endParaRPr lang="en-US" dirty="0"/>
          </a:p>
        </p:txBody>
      </p:sp>
      <p:sp>
        <p:nvSpPr>
          <p:cNvPr id="3" name="Content Placeholder 2"/>
          <p:cNvSpPr>
            <a:spLocks noGrp="1"/>
          </p:cNvSpPr>
          <p:nvPr>
            <p:ph idx="1"/>
          </p:nvPr>
        </p:nvSpPr>
        <p:spPr>
          <a:xfrm>
            <a:off x="13447" y="1371600"/>
            <a:ext cx="8811986" cy="5638800"/>
          </a:xfrm>
        </p:spPr>
        <p:txBody>
          <a:bodyPr>
            <a:normAutofit/>
          </a:bodyPr>
          <a:lstStyle/>
          <a:p>
            <a:pPr marL="114300" indent="0">
              <a:buNone/>
            </a:pPr>
            <a:r>
              <a:rPr lang="en-US" sz="3200" b="1" dirty="0" smtClean="0"/>
              <a:t>Outlier</a:t>
            </a:r>
            <a:endParaRPr lang="en-US" sz="3200" dirty="0"/>
          </a:p>
          <a:p>
            <a:pPr marL="1143000" lvl="2" indent="-457200"/>
            <a:r>
              <a:rPr lang="en-US" sz="3400" dirty="0" smtClean="0"/>
              <a:t>No outlier payment due (charges of $5,964.00 less than outlier threshold of $13,258.89).  </a:t>
            </a:r>
          </a:p>
          <a:p>
            <a:pPr marL="1417320" lvl="3" indent="-457200"/>
            <a:r>
              <a:rPr lang="en-US" sz="3100" dirty="0" smtClean="0"/>
              <a:t>Outlier </a:t>
            </a:r>
            <a:r>
              <a:rPr lang="en-US" sz="3100" dirty="0"/>
              <a:t>threshold is amount in Appendix </a:t>
            </a:r>
            <a:r>
              <a:rPr lang="en-US" sz="3100" dirty="0" smtClean="0"/>
              <a:t>IV </a:t>
            </a:r>
            <a:r>
              <a:rPr lang="en-US" sz="3100" dirty="0"/>
              <a:t>of $</a:t>
            </a:r>
            <a:r>
              <a:rPr lang="en-US" sz="3100" dirty="0" smtClean="0"/>
              <a:t>10,758.89 </a:t>
            </a:r>
            <a:r>
              <a:rPr lang="en-US" sz="3100" dirty="0"/>
              <a:t>plus </a:t>
            </a:r>
            <a:r>
              <a:rPr lang="en-US" sz="3100" dirty="0" smtClean="0"/>
              <a:t>$2,500</a:t>
            </a:r>
            <a:r>
              <a:rPr lang="en-US" sz="3100" dirty="0"/>
              <a:t>. </a:t>
            </a:r>
            <a:endParaRPr lang="en-US" sz="2900" dirty="0"/>
          </a:p>
          <a:p>
            <a:pPr marL="393192" lvl="1" indent="0">
              <a:buNone/>
            </a:pPr>
            <a:endParaRPr lang="en-US" sz="3100" dirty="0" smtClean="0"/>
          </a:p>
        </p:txBody>
      </p:sp>
    </p:spTree>
    <p:extLst>
      <p:ext uri="{BB962C8B-B14F-4D97-AF65-F5344CB8AC3E}">
        <p14:creationId xmlns:p14="http://schemas.microsoft.com/office/powerpoint/2010/main" val="221004192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43000"/>
            <a:ext cx="8953500" cy="609600"/>
          </a:xfrm>
        </p:spPr>
        <p:txBody>
          <a:bodyPr>
            <a:normAutofit fontScale="90000"/>
          </a:bodyPr>
          <a:lstStyle/>
          <a:p>
            <a:r>
              <a:rPr lang="en-US" dirty="0" smtClean="0"/>
              <a:t>ACH Outpatient Facility Example</a:t>
            </a:r>
            <a:endParaRPr lang="en-US" dirty="0"/>
          </a:p>
        </p:txBody>
      </p:sp>
      <p:sp>
        <p:nvSpPr>
          <p:cNvPr id="6" name="Content Placeholder 5"/>
          <p:cNvSpPr>
            <a:spLocks noGrp="1"/>
          </p:cNvSpPr>
          <p:nvPr>
            <p:ph idx="1"/>
          </p:nvPr>
        </p:nvSpPr>
        <p:spPr>
          <a:xfrm>
            <a:off x="53439" y="2133600"/>
            <a:ext cx="9090561" cy="4980934"/>
          </a:xfrm>
        </p:spPr>
        <p:txBody>
          <a:bodyPr>
            <a:normAutofit/>
          </a:bodyPr>
          <a:lstStyle/>
          <a:p>
            <a:pPr marL="630936" lvl="2" indent="0">
              <a:buNone/>
            </a:pPr>
            <a:r>
              <a:rPr lang="en-US" sz="2800" b="1" dirty="0" err="1" smtClean="0"/>
              <a:t>Implantables</a:t>
            </a:r>
            <a:r>
              <a:rPr lang="en-US" sz="2800" dirty="0" smtClean="0"/>
              <a:t> </a:t>
            </a:r>
            <a:endParaRPr lang="en-US" sz="2800" dirty="0"/>
          </a:p>
          <a:p>
            <a:pPr marL="393192" lvl="1" indent="0">
              <a:buNone/>
            </a:pPr>
            <a:r>
              <a:rPr lang="en-US" dirty="0" smtClean="0"/>
              <a:t>  </a:t>
            </a:r>
            <a:r>
              <a:rPr lang="en-US" sz="3200" dirty="0" smtClean="0"/>
              <a:t>$   1,410.00	cost of 3 units C1713 ($470/each)</a:t>
            </a:r>
          </a:p>
          <a:p>
            <a:pPr marL="393192" lvl="1" indent="0">
              <a:buNone/>
            </a:pPr>
            <a:r>
              <a:rPr lang="en-US" sz="3200" u="sng" dirty="0" smtClean="0"/>
              <a:t>             x 1.2</a:t>
            </a:r>
            <a:r>
              <a:rPr lang="en-US" sz="3200" dirty="0" smtClean="0"/>
              <a:t> 	per Chapter 5, Section 4.07</a:t>
            </a:r>
            <a:endParaRPr lang="en-US" sz="4000" dirty="0" smtClean="0"/>
          </a:p>
          <a:p>
            <a:pPr marL="393192" lvl="1" indent="0">
              <a:buNone/>
            </a:pPr>
            <a:r>
              <a:rPr lang="en-US" sz="4000" dirty="0"/>
              <a:t> </a:t>
            </a:r>
            <a:r>
              <a:rPr lang="en-US" sz="3200" b="1" dirty="0" smtClean="0"/>
              <a:t>= $1,692.00</a:t>
            </a:r>
          </a:p>
          <a:p>
            <a:pPr marL="393192" lvl="1" indent="0">
              <a:buNone/>
            </a:pPr>
            <a:endParaRPr lang="en-US" dirty="0"/>
          </a:p>
          <a:p>
            <a:endParaRPr lang="en-US" dirty="0" smtClean="0"/>
          </a:p>
          <a:p>
            <a:endParaRPr lang="en-US" dirty="0"/>
          </a:p>
          <a:p>
            <a:pPr marL="109728" indent="0">
              <a:buNone/>
            </a:pPr>
            <a:endParaRPr lang="en-US" dirty="0" smtClean="0"/>
          </a:p>
        </p:txBody>
      </p:sp>
    </p:spTree>
    <p:extLst>
      <p:ext uri="{BB962C8B-B14F-4D97-AF65-F5344CB8AC3E}">
        <p14:creationId xmlns:p14="http://schemas.microsoft.com/office/powerpoint/2010/main" val="14502824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22202" cy="609600"/>
          </a:xfrm>
        </p:spPr>
        <p:txBody>
          <a:bodyPr>
            <a:normAutofit fontScale="90000"/>
          </a:bodyPr>
          <a:lstStyle/>
          <a:p>
            <a:r>
              <a:rPr lang="en-US" dirty="0" smtClean="0"/>
              <a:t>ACH Outpatient Facility Example</a:t>
            </a:r>
            <a:endParaRPr lang="en-US" dirty="0"/>
          </a:p>
        </p:txBody>
      </p:sp>
      <p:sp>
        <p:nvSpPr>
          <p:cNvPr id="6" name="Content Placeholder 5"/>
          <p:cNvSpPr>
            <a:spLocks noGrp="1"/>
          </p:cNvSpPr>
          <p:nvPr>
            <p:ph idx="1"/>
          </p:nvPr>
        </p:nvSpPr>
        <p:spPr>
          <a:xfrm>
            <a:off x="152400" y="1524000"/>
            <a:ext cx="8686800" cy="5029200"/>
          </a:xfrm>
        </p:spPr>
        <p:txBody>
          <a:bodyPr>
            <a:normAutofit fontScale="92500" lnSpcReduction="20000"/>
          </a:bodyPr>
          <a:lstStyle/>
          <a:p>
            <a:pPr marL="114300" indent="0">
              <a:lnSpc>
                <a:spcPct val="80000"/>
              </a:lnSpc>
              <a:buNone/>
            </a:pPr>
            <a:r>
              <a:rPr lang="en-US" sz="3100" b="1" dirty="0" smtClean="0"/>
              <a:t>Amount due:</a:t>
            </a:r>
          </a:p>
          <a:p>
            <a:pPr marL="411480" lvl="1" indent="0">
              <a:buNone/>
            </a:pPr>
            <a:r>
              <a:rPr lang="en-US" sz="3100" b="1" dirty="0"/>
              <a:t>$</a:t>
            </a:r>
            <a:r>
              <a:rPr lang="en-US" sz="3100" b="1" dirty="0" smtClean="0"/>
              <a:t>10,758.89 </a:t>
            </a:r>
            <a:r>
              <a:rPr lang="en-US" sz="3100" b="1" dirty="0"/>
              <a:t>	</a:t>
            </a:r>
            <a:r>
              <a:rPr lang="en-US" sz="3100" b="1" dirty="0" smtClean="0"/>
              <a:t>29806 fee </a:t>
            </a:r>
            <a:r>
              <a:rPr lang="en-US" sz="3100" b="1" dirty="0"/>
              <a:t>per Appendix </a:t>
            </a:r>
            <a:r>
              <a:rPr lang="en-US" sz="3100" b="1" dirty="0" smtClean="0"/>
              <a:t>IV</a:t>
            </a:r>
          </a:p>
          <a:p>
            <a:pPr marL="411480" lvl="1" indent="0">
              <a:buNone/>
            </a:pPr>
            <a:r>
              <a:rPr lang="en-US" sz="3100" b="1" u="sng" dirty="0" smtClean="0"/>
              <a:t>         81.87</a:t>
            </a:r>
            <a:r>
              <a:rPr lang="en-US" sz="3100" b="1" dirty="0" smtClean="0"/>
              <a:t>	charges paid at 75% of charge</a:t>
            </a:r>
          </a:p>
          <a:p>
            <a:pPr marL="411480" lvl="1" indent="0">
              <a:buNone/>
            </a:pPr>
            <a:r>
              <a:rPr lang="en-US" sz="3100" b="1" dirty="0"/>
              <a:t>$</a:t>
            </a:r>
            <a:r>
              <a:rPr lang="en-US" sz="3100" b="1" dirty="0" smtClean="0"/>
              <a:t>10,840.76	MAP </a:t>
            </a:r>
            <a:r>
              <a:rPr lang="en-US" sz="3100" b="1" dirty="0"/>
              <a:t>more than total facility 				charges less implants of 					$</a:t>
            </a:r>
            <a:r>
              <a:rPr lang="en-US" sz="3100" b="1" dirty="0" smtClean="0"/>
              <a:t>10,612.84 (12,711.84-2,099)</a:t>
            </a:r>
          </a:p>
          <a:p>
            <a:pPr marL="411480" lvl="1" indent="0">
              <a:buNone/>
            </a:pPr>
            <a:endParaRPr lang="en-US" sz="3100" b="1" dirty="0"/>
          </a:p>
          <a:p>
            <a:pPr marL="411480" lvl="1" indent="0">
              <a:buNone/>
            </a:pPr>
            <a:r>
              <a:rPr lang="en-US" sz="3100" b="1" dirty="0"/>
              <a:t>$</a:t>
            </a:r>
            <a:r>
              <a:rPr lang="en-US" sz="3100" b="1" dirty="0" smtClean="0"/>
              <a:t>10,612.84	facility fees from above</a:t>
            </a:r>
            <a:endParaRPr lang="en-US" sz="3100" b="1" dirty="0"/>
          </a:p>
          <a:p>
            <a:pPr marL="411480" lvl="1" indent="0">
              <a:buNone/>
            </a:pPr>
            <a:r>
              <a:rPr lang="en-US" sz="3100" b="1" dirty="0" smtClean="0"/>
              <a:t>    1,692.00</a:t>
            </a:r>
            <a:r>
              <a:rPr lang="en-US" sz="3100" b="1" dirty="0"/>
              <a:t>	</a:t>
            </a:r>
            <a:r>
              <a:rPr lang="en-US" sz="3100" b="1" dirty="0" err="1" smtClean="0"/>
              <a:t>implantables</a:t>
            </a:r>
            <a:endParaRPr lang="en-US" sz="3100" b="1" dirty="0" smtClean="0"/>
          </a:p>
          <a:p>
            <a:pPr marL="411480" lvl="1" indent="0">
              <a:buNone/>
            </a:pPr>
            <a:r>
              <a:rPr lang="en-US" sz="3100" b="1" u="sng" dirty="0" smtClean="0"/>
              <a:t>          14.45</a:t>
            </a:r>
            <a:r>
              <a:rPr lang="en-US" sz="3100" b="1" dirty="0" smtClean="0"/>
              <a:t>	medical records</a:t>
            </a:r>
          </a:p>
          <a:p>
            <a:pPr marL="393192" lvl="1" indent="0">
              <a:buNone/>
            </a:pPr>
            <a:r>
              <a:rPr lang="en-US" sz="3100" b="1" u="dbl" dirty="0" smtClean="0"/>
              <a:t>$ 12,304.84</a:t>
            </a:r>
            <a:r>
              <a:rPr lang="en-US" sz="3100" b="1" dirty="0"/>
              <a:t>	</a:t>
            </a:r>
          </a:p>
          <a:p>
            <a:pPr marL="114300" indent="0">
              <a:lnSpc>
                <a:spcPct val="80000"/>
              </a:lnSpc>
              <a:buNone/>
            </a:pPr>
            <a:endParaRPr lang="en-US" sz="300" b="1" dirty="0" smtClean="0"/>
          </a:p>
          <a:p>
            <a:endParaRPr lang="en-US" dirty="0" smtClean="0"/>
          </a:p>
          <a:p>
            <a:endParaRPr lang="en-US" dirty="0"/>
          </a:p>
          <a:p>
            <a:pPr marL="109728" indent="0">
              <a:buNone/>
            </a:pPr>
            <a:endParaRPr lang="en-US" dirty="0" smtClean="0"/>
          </a:p>
        </p:txBody>
      </p:sp>
    </p:spTree>
    <p:extLst>
      <p:ext uri="{BB962C8B-B14F-4D97-AF65-F5344CB8AC3E}">
        <p14:creationId xmlns:p14="http://schemas.microsoft.com/office/powerpoint/2010/main" val="51492444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01100" cy="609600"/>
          </a:xfrm>
        </p:spPr>
        <p:txBody>
          <a:bodyPr>
            <a:normAutofit fontScale="90000"/>
          </a:bodyPr>
          <a:lstStyle/>
          <a:p>
            <a:r>
              <a:rPr lang="en-US" dirty="0" smtClean="0"/>
              <a:t>ACH Outpatient Facility Example</a:t>
            </a:r>
            <a:endParaRPr lang="en-US" dirty="0"/>
          </a:p>
        </p:txBody>
      </p:sp>
      <p:sp>
        <p:nvSpPr>
          <p:cNvPr id="6" name="Content Placeholder 5"/>
          <p:cNvSpPr>
            <a:spLocks noGrp="1"/>
          </p:cNvSpPr>
          <p:nvPr>
            <p:ph idx="1"/>
          </p:nvPr>
        </p:nvSpPr>
        <p:spPr>
          <a:xfrm>
            <a:off x="228601" y="1295400"/>
            <a:ext cx="8763000" cy="5562600"/>
          </a:xfrm>
        </p:spPr>
        <p:txBody>
          <a:bodyPr>
            <a:normAutofit/>
          </a:bodyPr>
          <a:lstStyle/>
          <a:p>
            <a:pPr marL="114300" indent="0">
              <a:lnSpc>
                <a:spcPct val="80000"/>
              </a:lnSpc>
              <a:buNone/>
            </a:pPr>
            <a:r>
              <a:rPr lang="en-US" sz="2800" b="1" dirty="0"/>
              <a:t>What if the </a:t>
            </a:r>
            <a:r>
              <a:rPr lang="en-US" sz="2800" b="1" dirty="0" smtClean="0"/>
              <a:t>charges for procedure code 29806 were 15,964.00? </a:t>
            </a:r>
            <a:endParaRPr lang="en-US" sz="2800" b="1" dirty="0"/>
          </a:p>
          <a:p>
            <a:pPr marL="411480" lvl="1" indent="0">
              <a:buNone/>
            </a:pPr>
            <a:r>
              <a:rPr lang="en-US" sz="4000" dirty="0" smtClean="0"/>
              <a:t> </a:t>
            </a:r>
            <a:r>
              <a:rPr lang="en-US" sz="3200" dirty="0" smtClean="0">
                <a:solidFill>
                  <a:schemeClr val="tx1"/>
                </a:solidFill>
              </a:rPr>
              <a:t>$ 15,964.00   charge for procedure 29806</a:t>
            </a:r>
          </a:p>
          <a:p>
            <a:pPr marL="630936" lvl="2" indent="0">
              <a:buNone/>
            </a:pPr>
            <a:r>
              <a:rPr lang="en-US" sz="3200" dirty="0" smtClean="0"/>
              <a:t>-  10,758.89  fee per Appendix IV</a:t>
            </a:r>
          </a:p>
          <a:p>
            <a:pPr marL="630936" lvl="2" indent="0">
              <a:buNone/>
            </a:pPr>
            <a:r>
              <a:rPr lang="en-US" sz="3200" u="sng" dirty="0" smtClean="0"/>
              <a:t>-  2,500.00</a:t>
            </a:r>
            <a:r>
              <a:rPr lang="en-US" sz="3200" dirty="0"/>
              <a:t> </a:t>
            </a:r>
            <a:r>
              <a:rPr lang="en-US" sz="3200" dirty="0" smtClean="0"/>
              <a:t>  per Chapter 5, Section 4.06</a:t>
            </a:r>
          </a:p>
          <a:p>
            <a:pPr marL="630936" lvl="2" indent="0">
              <a:buNone/>
            </a:pPr>
            <a:r>
              <a:rPr lang="en-US" sz="3200" dirty="0" smtClean="0"/>
              <a:t>    2,705.11</a:t>
            </a:r>
          </a:p>
          <a:p>
            <a:pPr marL="630936" lvl="2" indent="0">
              <a:buNone/>
            </a:pPr>
            <a:r>
              <a:rPr lang="en-US" sz="3200" u="sng" dirty="0" smtClean="0"/>
              <a:t> 	      x .75</a:t>
            </a:r>
            <a:r>
              <a:rPr lang="en-US" sz="3200" dirty="0" smtClean="0"/>
              <a:t> </a:t>
            </a:r>
          </a:p>
          <a:p>
            <a:pPr marL="630936" lvl="2" indent="0">
              <a:buNone/>
            </a:pPr>
            <a:r>
              <a:rPr lang="en-US" sz="3200" b="1" dirty="0" smtClean="0"/>
              <a:t>= $2,028.83 </a:t>
            </a:r>
            <a:r>
              <a:rPr lang="en-US" sz="3200" b="1" dirty="0"/>
              <a:t>outlier payment</a:t>
            </a:r>
          </a:p>
          <a:p>
            <a:pPr marL="393192" lvl="1" indent="0">
              <a:buNone/>
            </a:pPr>
            <a:endParaRPr lang="en-US" dirty="0"/>
          </a:p>
          <a:p>
            <a:endParaRPr lang="en-US" dirty="0" smtClean="0"/>
          </a:p>
          <a:p>
            <a:endParaRPr lang="en-US" dirty="0"/>
          </a:p>
          <a:p>
            <a:pPr marL="109728" indent="0">
              <a:buNone/>
            </a:pPr>
            <a:endParaRPr lang="en-US" dirty="0" smtClean="0"/>
          </a:p>
        </p:txBody>
      </p:sp>
    </p:spTree>
    <p:extLst>
      <p:ext uri="{BB962C8B-B14F-4D97-AF65-F5344CB8AC3E}">
        <p14:creationId xmlns:p14="http://schemas.microsoft.com/office/powerpoint/2010/main" val="15225185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22202" cy="609600"/>
          </a:xfrm>
        </p:spPr>
        <p:txBody>
          <a:bodyPr>
            <a:normAutofit fontScale="90000"/>
          </a:bodyPr>
          <a:lstStyle/>
          <a:p>
            <a:r>
              <a:rPr lang="en-US" dirty="0" smtClean="0"/>
              <a:t>ACH Outpatient Facility Example</a:t>
            </a:r>
            <a:endParaRPr lang="en-US" dirty="0"/>
          </a:p>
        </p:txBody>
      </p:sp>
      <p:sp>
        <p:nvSpPr>
          <p:cNvPr id="6" name="Content Placeholder 5"/>
          <p:cNvSpPr>
            <a:spLocks noGrp="1"/>
          </p:cNvSpPr>
          <p:nvPr>
            <p:ph idx="1"/>
          </p:nvPr>
        </p:nvSpPr>
        <p:spPr>
          <a:xfrm>
            <a:off x="152400" y="1524000"/>
            <a:ext cx="8686800" cy="4676134"/>
          </a:xfrm>
        </p:spPr>
        <p:txBody>
          <a:bodyPr>
            <a:normAutofit lnSpcReduction="10000"/>
          </a:bodyPr>
          <a:lstStyle/>
          <a:p>
            <a:pPr marL="114300" indent="0">
              <a:lnSpc>
                <a:spcPct val="80000"/>
              </a:lnSpc>
              <a:buNone/>
            </a:pPr>
            <a:r>
              <a:rPr lang="en-US" sz="3100" b="1" dirty="0" smtClean="0"/>
              <a:t>Amount due with outlier:</a:t>
            </a:r>
          </a:p>
          <a:p>
            <a:pPr marL="411480" lvl="1" indent="0">
              <a:buNone/>
            </a:pPr>
            <a:r>
              <a:rPr lang="en-US" sz="2800" b="1" dirty="0" smtClean="0"/>
              <a:t>$10,840.76 </a:t>
            </a:r>
            <a:r>
              <a:rPr lang="en-US" sz="2800" b="1" dirty="0"/>
              <a:t>	</a:t>
            </a:r>
            <a:r>
              <a:rPr lang="en-US" sz="2800" b="1" dirty="0" smtClean="0"/>
              <a:t>total facility charges were 					increased by $10,000 making the 				max fee less than total facility 				charges less implant charges</a:t>
            </a:r>
          </a:p>
          <a:p>
            <a:pPr marL="411480" lvl="1" indent="0">
              <a:buNone/>
            </a:pPr>
            <a:r>
              <a:rPr lang="en-US" sz="2800" b="1" dirty="0"/>
              <a:t> </a:t>
            </a:r>
            <a:r>
              <a:rPr lang="en-US" sz="2800" b="1" dirty="0" smtClean="0"/>
              <a:t>   2,028.83 	outlier</a:t>
            </a:r>
          </a:p>
          <a:p>
            <a:pPr marL="411480" lvl="1" indent="0">
              <a:buNone/>
            </a:pPr>
            <a:r>
              <a:rPr lang="en-US" sz="2800" b="1" dirty="0"/>
              <a:t> </a:t>
            </a:r>
            <a:r>
              <a:rPr lang="en-US" sz="2800" b="1" dirty="0" smtClean="0"/>
              <a:t>  1,692.00	</a:t>
            </a:r>
            <a:r>
              <a:rPr lang="en-US" sz="2800" b="1" dirty="0" err="1" smtClean="0"/>
              <a:t>implantables</a:t>
            </a:r>
            <a:endParaRPr lang="en-US" sz="2800" b="1" dirty="0" smtClean="0"/>
          </a:p>
          <a:p>
            <a:pPr marL="411480" lvl="1" indent="0">
              <a:buNone/>
            </a:pPr>
            <a:r>
              <a:rPr lang="en-US" sz="2800" b="1" u="sng" dirty="0"/>
              <a:t> </a:t>
            </a:r>
            <a:r>
              <a:rPr lang="en-US" sz="2800" b="1" u="sng" dirty="0" smtClean="0"/>
              <a:t>         14.45</a:t>
            </a:r>
            <a:r>
              <a:rPr lang="en-US" sz="2800" b="1" dirty="0"/>
              <a:t>	medical records</a:t>
            </a:r>
          </a:p>
          <a:p>
            <a:pPr marL="393192" lvl="1" indent="0">
              <a:buNone/>
            </a:pPr>
            <a:r>
              <a:rPr lang="en-US" sz="2800" b="1" u="dbl" dirty="0"/>
              <a:t>$ </a:t>
            </a:r>
            <a:r>
              <a:rPr lang="en-US" sz="2800" b="1" u="dbl" dirty="0" smtClean="0"/>
              <a:t>14,576.04</a:t>
            </a:r>
            <a:endParaRPr lang="en-US" sz="2800" b="1" dirty="0" smtClean="0"/>
          </a:p>
          <a:p>
            <a:pPr marL="393192" lvl="1" indent="0">
              <a:buNone/>
            </a:pPr>
            <a:r>
              <a:rPr lang="en-US" sz="3100" b="1" dirty="0" smtClean="0"/>
              <a:t>	</a:t>
            </a:r>
            <a:endParaRPr lang="en-US" dirty="0" smtClean="0"/>
          </a:p>
          <a:p>
            <a:endParaRPr lang="en-US" dirty="0"/>
          </a:p>
          <a:p>
            <a:pPr marL="109728" indent="0">
              <a:buNone/>
            </a:pPr>
            <a:endParaRPr lang="en-US" dirty="0" smtClean="0"/>
          </a:p>
        </p:txBody>
      </p:sp>
    </p:spTree>
    <p:extLst>
      <p:ext uri="{BB962C8B-B14F-4D97-AF65-F5344CB8AC3E}">
        <p14:creationId xmlns:p14="http://schemas.microsoft.com/office/powerpoint/2010/main" val="475948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467600" cy="838200"/>
          </a:xfrm>
        </p:spPr>
        <p:txBody>
          <a:bodyPr>
            <a:normAutofit fontScale="90000"/>
          </a:bodyPr>
          <a:lstStyle/>
          <a:p>
            <a:r>
              <a:rPr lang="en-US" b="1" dirty="0" smtClean="0"/>
              <a:t>Rights of Parties as to Medical and Other Services</a:t>
            </a:r>
            <a:r>
              <a:rPr lang="en-US" dirty="0" smtClean="0"/>
              <a:t>: </a:t>
            </a:r>
            <a:r>
              <a:rPr lang="en-US" dirty="0"/>
              <a:t>Act § 206 </a:t>
            </a:r>
          </a:p>
        </p:txBody>
      </p:sp>
      <p:sp>
        <p:nvSpPr>
          <p:cNvPr id="3" name="Content Placeholder 2"/>
          <p:cNvSpPr>
            <a:spLocks noGrp="1"/>
          </p:cNvSpPr>
          <p:nvPr>
            <p:ph idx="1"/>
          </p:nvPr>
        </p:nvSpPr>
        <p:spPr>
          <a:xfrm>
            <a:off x="761999" y="1828800"/>
            <a:ext cx="7699375" cy="3886200"/>
          </a:xfrm>
        </p:spPr>
        <p:txBody>
          <a:bodyPr>
            <a:noAutofit/>
          </a:bodyPr>
          <a:lstStyle/>
          <a:p>
            <a:r>
              <a:rPr lang="en-US" sz="3200" dirty="0" smtClean="0"/>
              <a:t>The </a:t>
            </a:r>
            <a:r>
              <a:rPr lang="en-US" sz="3200" dirty="0"/>
              <a:t>employer initially has the right to select for the employee a health care provider authorized to practice as such under the laws of the State.</a:t>
            </a:r>
          </a:p>
          <a:p>
            <a:r>
              <a:rPr lang="en-US" sz="3200" dirty="0" smtClean="0"/>
              <a:t>After </a:t>
            </a:r>
            <a:r>
              <a:rPr lang="en-US" sz="3200" dirty="0"/>
              <a:t>10 days from the inception of health </a:t>
            </a:r>
            <a:r>
              <a:rPr lang="en-US" sz="3200" dirty="0" smtClean="0"/>
              <a:t>care, </a:t>
            </a:r>
            <a:r>
              <a:rPr lang="en-US" sz="3200" dirty="0"/>
              <a:t>the employee may select a different health care </a:t>
            </a:r>
            <a:r>
              <a:rPr lang="en-US" sz="3200" dirty="0" smtClean="0"/>
              <a:t>provider.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57699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smtClean="0"/>
              <a:t>ACH Outpatient Facility Example</a:t>
            </a:r>
            <a:endParaRPr lang="en-US" dirty="0"/>
          </a:p>
        </p:txBody>
      </p:sp>
      <p:sp>
        <p:nvSpPr>
          <p:cNvPr id="6" name="Content Placeholder 5"/>
          <p:cNvSpPr>
            <a:spLocks noGrp="1"/>
          </p:cNvSpPr>
          <p:nvPr>
            <p:ph idx="1"/>
          </p:nvPr>
        </p:nvSpPr>
        <p:spPr>
          <a:xfrm>
            <a:off x="37604" y="4191000"/>
            <a:ext cx="9090561" cy="2391416"/>
          </a:xfrm>
        </p:spPr>
        <p:txBody>
          <a:bodyPr>
            <a:normAutofit/>
          </a:bodyPr>
          <a:lstStyle/>
          <a:p>
            <a:pPr marL="114300" indent="0">
              <a:buNone/>
            </a:pPr>
            <a:r>
              <a:rPr lang="en-US" sz="2800" dirty="0" smtClean="0"/>
              <a:t>Appendix </a:t>
            </a:r>
            <a:r>
              <a:rPr lang="en-US" sz="2800" dirty="0"/>
              <a:t>I</a:t>
            </a:r>
            <a:r>
              <a:rPr lang="en-US" sz="2800" dirty="0" smtClean="0"/>
              <a:t>V:</a:t>
            </a:r>
          </a:p>
          <a:p>
            <a:endParaRPr lang="en-US" dirty="0"/>
          </a:p>
          <a:p>
            <a:endParaRPr lang="en-US" dirty="0" smtClean="0"/>
          </a:p>
          <a:p>
            <a:endParaRPr lang="en-US" dirty="0"/>
          </a:p>
          <a:p>
            <a:pPr marL="109728" indent="0">
              <a:buNone/>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815367061"/>
              </p:ext>
            </p:extLst>
          </p:nvPr>
        </p:nvGraphicFramePr>
        <p:xfrm>
          <a:off x="762000" y="4648200"/>
          <a:ext cx="3581400" cy="2059917"/>
        </p:xfrm>
        <a:graphic>
          <a:graphicData uri="http://schemas.openxmlformats.org/drawingml/2006/table">
            <a:tbl>
              <a:tblPr firstRow="1" bandRow="1">
                <a:tableStyleId>{BC89EF96-8CEA-46FF-86C4-4CE0E7609802}</a:tableStyleId>
              </a:tblPr>
              <a:tblGrid>
                <a:gridCol w="922868"/>
                <a:gridCol w="1004986"/>
                <a:gridCol w="1653546"/>
              </a:tblGrid>
              <a:tr h="500584">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ACH</a:t>
                      </a:r>
                      <a:r>
                        <a:rPr lang="en-US" sz="2000" u="none" strike="noStrike" baseline="0" dirty="0" smtClean="0">
                          <a:effectLst/>
                        </a:rPr>
                        <a:t> Fee</a:t>
                      </a:r>
                      <a:endParaRPr lang="en-US" sz="2000" b="1" i="0" u="none" strike="noStrike" baseline="0" dirty="0" smtClean="0">
                        <a:solidFill>
                          <a:srgbClr val="000000"/>
                        </a:solidFill>
                        <a:effectLst/>
                        <a:latin typeface="Calibri"/>
                      </a:endParaRPr>
                    </a:p>
                  </a:txBody>
                  <a:tcPr marL="9525" marR="9525" marT="9525" marB="0" anchor="b"/>
                </a:tc>
              </a:tr>
              <a:tr h="500584">
                <a:tc>
                  <a:txBody>
                    <a:bodyPr/>
                    <a:lstStyle/>
                    <a:p>
                      <a:pPr algn="ctr" fontAlgn="b"/>
                      <a:r>
                        <a:rPr lang="en-US" sz="1800" b="0" i="0" u="none" strike="noStrike" dirty="0" smtClean="0">
                          <a:solidFill>
                            <a:schemeClr val="tx1"/>
                          </a:solidFill>
                          <a:effectLst/>
                          <a:latin typeface="+mn-lt"/>
                        </a:rPr>
                        <a:t>C1713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p>
                  </a:txBody>
                  <a:tcPr marL="9525" marR="9525" marT="9525" marB="0" anchor="b"/>
                </a:tc>
              </a:tr>
              <a:tr h="555648">
                <a:tc>
                  <a:txBody>
                    <a:bodyPr/>
                    <a:lstStyle/>
                    <a:p>
                      <a:pPr marL="0" algn="ctr" rtl="0" eaLnBrk="1" fontAlgn="b" latinLnBrk="0" hangingPunct="1"/>
                      <a:r>
                        <a:rPr kumimoji="0" lang="en-US" sz="1800" b="0" i="0" u="none" strike="noStrike" kern="1200" dirty="0" smtClean="0">
                          <a:solidFill>
                            <a:srgbClr val="000000"/>
                          </a:solidFill>
                          <a:effectLst/>
                          <a:latin typeface="+mn-lt"/>
                          <a:ea typeface="+mn-ea"/>
                          <a:cs typeface="+mn-cs"/>
                        </a:rPr>
                        <a:t>81025, 82948</a:t>
                      </a:r>
                      <a:endParaRPr kumimoji="0" lang="en-US"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rtl="0" eaLnBrk="1" fontAlgn="b" latinLnBrk="0" hangingPunct="1"/>
                      <a:r>
                        <a:rPr kumimoji="0" lang="en-US" sz="1800" b="0" i="0" u="none" strike="noStrike" kern="1200" dirty="0" smtClean="0">
                          <a:solidFill>
                            <a:srgbClr val="000000"/>
                          </a:solidFill>
                          <a:effectLst/>
                          <a:latin typeface="+mn-lt"/>
                          <a:ea typeface="+mn-ea"/>
                          <a:cs typeface="+mn-cs"/>
                        </a:rPr>
                        <a:t>Q4</a:t>
                      </a:r>
                      <a:endParaRPr kumimoji="0" lang="en-US" sz="1800" b="0" i="0" u="none" strike="noStrike" kern="1200" dirty="0">
                        <a:solidFill>
                          <a:srgbClr val="000000"/>
                        </a:solidFill>
                        <a:effectLst/>
                        <a:latin typeface="+mn-lt"/>
                        <a:ea typeface="+mn-ea"/>
                        <a:cs typeface="+mn-cs"/>
                      </a:endParaRPr>
                    </a:p>
                  </a:txBody>
                  <a:tcPr marL="9525" marR="9525" marT="9525" marB="0" anchor="b"/>
                </a:tc>
                <a:tc>
                  <a:txBody>
                    <a:bodyPr/>
                    <a:lstStyle/>
                    <a:p>
                      <a:pPr marL="0" algn="ctr" rtl="0" eaLnBrk="1" fontAlgn="b" latinLnBrk="0" hangingPunct="1"/>
                      <a:r>
                        <a:rPr kumimoji="0" lang="en-US" sz="1800" b="0" i="0" u="none" strike="noStrike" kern="1200" dirty="0" smtClean="0">
                          <a:solidFill>
                            <a:srgbClr val="000000"/>
                          </a:solidFill>
                          <a:effectLst/>
                          <a:latin typeface="+mn-lt"/>
                          <a:ea typeface="+mn-ea"/>
                          <a:cs typeface="+mn-cs"/>
                        </a:rPr>
                        <a:t>$0.00</a:t>
                      </a:r>
                      <a:endParaRPr kumimoji="0" lang="en-US" sz="1800" b="0" i="0" u="none" strike="noStrike" kern="1200" dirty="0">
                        <a:solidFill>
                          <a:srgbClr val="000000"/>
                        </a:solidFill>
                        <a:effectLst/>
                        <a:latin typeface="+mn-lt"/>
                        <a:ea typeface="+mn-ea"/>
                        <a:cs typeface="+mn-cs"/>
                      </a:endParaRPr>
                    </a:p>
                  </a:txBody>
                  <a:tcPr marL="9525" marR="9525" marT="9525" marB="0" anchor="b"/>
                </a:tc>
              </a:tr>
              <a:tr h="500584">
                <a:tc>
                  <a:txBody>
                    <a:bodyPr/>
                    <a:lstStyle/>
                    <a:p>
                      <a:pPr algn="ctr" fontAlgn="b"/>
                      <a:r>
                        <a:rPr lang="en-US" sz="1800" u="none" strike="noStrike" dirty="0" smtClean="0">
                          <a:effectLst/>
                        </a:rPr>
                        <a:t>29806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J1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$10,758.89</a:t>
                      </a:r>
                      <a:endParaRPr lang="en-US" sz="1800" b="0" i="0" u="none" strike="noStrike" dirty="0">
                        <a:solidFill>
                          <a:srgbClr val="000000"/>
                        </a:solidFill>
                        <a:effectLst/>
                        <a:latin typeface="Calibri"/>
                      </a:endParaRPr>
                    </a:p>
                  </a:txBody>
                  <a:tcPr marL="9525" marR="952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05071967"/>
              </p:ext>
            </p:extLst>
          </p:nvPr>
        </p:nvGraphicFramePr>
        <p:xfrm>
          <a:off x="4724400" y="4724400"/>
          <a:ext cx="3429000" cy="2057400"/>
        </p:xfrm>
        <a:graphic>
          <a:graphicData uri="http://schemas.openxmlformats.org/drawingml/2006/table">
            <a:tbl>
              <a:tblPr firstRow="1" bandRow="1">
                <a:tableStyleId>{BC89EF96-8CEA-46FF-86C4-4CE0E7609802}</a:tableStyleId>
              </a:tblPr>
              <a:tblGrid>
                <a:gridCol w="946185"/>
                <a:gridCol w="1221236"/>
                <a:gridCol w="1261579"/>
              </a:tblGrid>
              <a:tr h="582525">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ACH</a:t>
                      </a:r>
                      <a:r>
                        <a:rPr lang="en-US" sz="2000" u="none" strike="noStrike" baseline="0" dirty="0" smtClean="0">
                          <a:effectLst/>
                        </a:rPr>
                        <a:t> Fee</a:t>
                      </a:r>
                      <a:endParaRPr lang="en-US" sz="2000" b="1" i="0" u="none" strike="noStrike" baseline="0" dirty="0" smtClean="0">
                        <a:solidFill>
                          <a:srgbClr val="000000"/>
                        </a:solidFill>
                        <a:effectLst/>
                        <a:latin typeface="Calibri"/>
                      </a:endParaRPr>
                    </a:p>
                  </a:txBody>
                  <a:tcPr marL="9525" marR="9525" marT="9525" marB="0" anchor="b"/>
                </a:tc>
              </a:tr>
              <a:tr h="491625">
                <a:tc>
                  <a:txBody>
                    <a:bodyPr/>
                    <a:lstStyle/>
                    <a:p>
                      <a:pPr algn="ctr" fontAlgn="b"/>
                      <a:r>
                        <a:rPr lang="en-US" sz="1800" b="0" i="0" u="none" strike="noStrike" dirty="0" smtClean="0">
                          <a:solidFill>
                            <a:srgbClr val="000000"/>
                          </a:solidFill>
                          <a:effectLst/>
                          <a:latin typeface="Calibri"/>
                        </a:rPr>
                        <a:t>J2250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endParaRPr lang="en-US" sz="1800" b="0" i="0" u="none" strike="noStrike" dirty="0">
                        <a:solidFill>
                          <a:srgbClr val="000000"/>
                        </a:solidFill>
                        <a:effectLst/>
                        <a:latin typeface="Calibri"/>
                      </a:endParaRPr>
                    </a:p>
                  </a:txBody>
                  <a:tcPr marL="9525" marR="9525" marT="9525" marB="0" anchor="b"/>
                </a:tc>
              </a:tr>
              <a:tr h="491625">
                <a:tc>
                  <a:txBody>
                    <a:bodyPr/>
                    <a:lstStyle/>
                    <a:p>
                      <a:pPr algn="ctr" fontAlgn="b"/>
                      <a:r>
                        <a:rPr lang="en-US" sz="1800" b="0" i="0" u="none" strike="noStrike" dirty="0" smtClean="0">
                          <a:solidFill>
                            <a:srgbClr val="000000"/>
                          </a:solidFill>
                          <a:effectLst/>
                          <a:latin typeface="Calibri"/>
                        </a:rPr>
                        <a:t>J3010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endParaRPr lang="en-US" sz="1800" b="0" i="0" u="none" strike="noStrike" dirty="0">
                        <a:solidFill>
                          <a:srgbClr val="000000"/>
                        </a:solidFill>
                        <a:effectLst/>
                        <a:latin typeface="Calibri"/>
                      </a:endParaRPr>
                    </a:p>
                  </a:txBody>
                  <a:tcPr marL="9525" marR="9525" marT="9525" marB="0" anchor="b"/>
                </a:tc>
              </a:tr>
              <a:tr h="491625">
                <a:tc>
                  <a:txBody>
                    <a:bodyPr/>
                    <a:lstStyle/>
                    <a:p>
                      <a:pPr algn="ctr" fontAlgn="b"/>
                      <a:r>
                        <a:rPr lang="en-US" sz="1800" b="0" i="0" u="none" strike="noStrike" dirty="0" smtClean="0">
                          <a:solidFill>
                            <a:srgbClr val="000000"/>
                          </a:solidFill>
                          <a:effectLst/>
                          <a:latin typeface="Calibri"/>
                        </a:rPr>
                        <a:t>J7620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M</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$0.00</a:t>
                      </a:r>
                      <a:endParaRPr lang="en-US" sz="1800" b="0" i="0" u="none" strike="noStrike" dirty="0">
                        <a:solidFill>
                          <a:srgbClr val="000000"/>
                        </a:solidFill>
                        <a:effectLst/>
                        <a:latin typeface="Calibri"/>
                      </a:endParaRPr>
                    </a:p>
                  </a:txBody>
                  <a:tcPr marL="9525" marR="9525" marT="9525" marB="0" anchor="b"/>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5867400" cy="323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085" y="990600"/>
            <a:ext cx="2670067" cy="321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52400" y="2491269"/>
            <a:ext cx="8691652" cy="22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82304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48" y="228511"/>
            <a:ext cx="8844052" cy="1143000"/>
          </a:xfrm>
        </p:spPr>
        <p:txBody>
          <a:bodyPr>
            <a:normAutofit/>
          </a:bodyPr>
          <a:lstStyle/>
          <a:p>
            <a:r>
              <a:rPr lang="en-US" dirty="0" smtClean="0"/>
              <a:t>ACH Outpatient Facility Example</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marL="457200" indent="-342900">
              <a:lnSpc>
                <a:spcPct val="80000"/>
              </a:lnSpc>
            </a:pPr>
            <a:r>
              <a:rPr lang="en-US" sz="3500" dirty="0"/>
              <a:t>Why isn’t the amount due for the surgical procedure capped at the amount of the </a:t>
            </a:r>
            <a:r>
              <a:rPr lang="en-US" sz="3500" dirty="0" smtClean="0"/>
              <a:t>operating room </a:t>
            </a:r>
            <a:r>
              <a:rPr lang="en-US" sz="3500" dirty="0"/>
              <a:t>charges</a:t>
            </a:r>
            <a:r>
              <a:rPr lang="en-US" sz="3500" dirty="0" smtClean="0"/>
              <a:t>?</a:t>
            </a:r>
          </a:p>
          <a:p>
            <a:pPr marL="822960" lvl="1" indent="-342900">
              <a:lnSpc>
                <a:spcPct val="80000"/>
              </a:lnSpc>
            </a:pPr>
            <a:r>
              <a:rPr lang="en-US" sz="3500" dirty="0" smtClean="0">
                <a:solidFill>
                  <a:srgbClr val="FF0000"/>
                </a:solidFill>
              </a:rPr>
              <a:t>Charges on </a:t>
            </a:r>
            <a:r>
              <a:rPr lang="en-US" sz="3500" dirty="0">
                <a:solidFill>
                  <a:srgbClr val="FF0000"/>
                </a:solidFill>
              </a:rPr>
              <a:t>the 360 revenue code line represent the charges for the operating room </a:t>
            </a:r>
            <a:r>
              <a:rPr lang="en-US" sz="3500" dirty="0" smtClean="0">
                <a:solidFill>
                  <a:srgbClr val="FF0000"/>
                </a:solidFill>
              </a:rPr>
              <a:t>only and the operating room charges are only one component of the procedure. The </a:t>
            </a:r>
            <a:r>
              <a:rPr lang="en-US" sz="3500" dirty="0">
                <a:solidFill>
                  <a:srgbClr val="FF0000"/>
                </a:solidFill>
              </a:rPr>
              <a:t>charges for the procedure are actually spread over several lines, i.e. pharmacy, supplies, anesthesia, recovery room</a:t>
            </a:r>
            <a:r>
              <a:rPr lang="en-US" sz="3500" dirty="0" smtClean="0">
                <a:solidFill>
                  <a:srgbClr val="FF0000"/>
                </a:solidFill>
              </a:rPr>
              <a:t>.</a:t>
            </a:r>
          </a:p>
          <a:p>
            <a:pPr marL="1097280" lvl="2" indent="-342900">
              <a:lnSpc>
                <a:spcPct val="80000"/>
              </a:lnSpc>
            </a:pPr>
            <a:r>
              <a:rPr lang="en-US" sz="3000" dirty="0" smtClean="0"/>
              <a:t>The APC payment is for the whole procedure, not just the operating room costs.</a:t>
            </a:r>
            <a:endParaRPr lang="en-US" sz="3000" dirty="0"/>
          </a:p>
          <a:p>
            <a:endParaRPr lang="en-US" dirty="0"/>
          </a:p>
        </p:txBody>
      </p:sp>
    </p:spTree>
    <p:extLst>
      <p:ext uri="{BB962C8B-B14F-4D97-AF65-F5344CB8AC3E}">
        <p14:creationId xmlns:p14="http://schemas.microsoft.com/office/powerpoint/2010/main" val="215426070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838200"/>
          </a:xfrm>
        </p:spPr>
        <p:txBody>
          <a:bodyPr>
            <a:normAutofit/>
          </a:bodyPr>
          <a:lstStyle/>
          <a:p>
            <a:r>
              <a:rPr lang="en-US" dirty="0"/>
              <a:t>Statutory </a:t>
            </a:r>
            <a:r>
              <a:rPr lang="en-US" dirty="0" smtClean="0"/>
              <a:t>and Regulatory Links</a:t>
            </a:r>
            <a:endParaRPr lang="en-US" dirty="0"/>
          </a:p>
        </p:txBody>
      </p:sp>
      <p:sp>
        <p:nvSpPr>
          <p:cNvPr id="6" name="Content Placeholder 2"/>
          <p:cNvSpPr>
            <a:spLocks noGrp="1"/>
          </p:cNvSpPr>
          <p:nvPr>
            <p:ph idx="1"/>
          </p:nvPr>
        </p:nvSpPr>
        <p:spPr>
          <a:xfrm>
            <a:off x="685800" y="1674409"/>
            <a:ext cx="7696200" cy="3583391"/>
          </a:xfrm>
        </p:spPr>
        <p:txBody>
          <a:bodyPr>
            <a:normAutofit/>
          </a:bodyPr>
          <a:lstStyle/>
          <a:p>
            <a:r>
              <a:rPr lang="en-US" sz="3200" dirty="0" smtClean="0"/>
              <a:t>39-A M.R.S.A.</a:t>
            </a:r>
          </a:p>
          <a:p>
            <a:pPr lvl="1"/>
            <a:r>
              <a:rPr lang="en-US" sz="2800" dirty="0" smtClean="0">
                <a:hlinkClick r:id="rId3"/>
              </a:rPr>
              <a:t>http://legislature.maine.gov/statutes/39-A/title39-Ach0sec0.html</a:t>
            </a:r>
            <a:endParaRPr lang="en-US" sz="2800" dirty="0" smtClean="0"/>
          </a:p>
          <a:p>
            <a:r>
              <a:rPr lang="en-US" sz="3200" dirty="0" smtClean="0"/>
              <a:t>Workers’ Compensation Board Rules</a:t>
            </a:r>
          </a:p>
          <a:p>
            <a:pPr lvl="1"/>
            <a:r>
              <a:rPr lang="en-US" sz="2800" dirty="0" smtClean="0">
                <a:hlinkClick r:id="rId4"/>
              </a:rPr>
              <a:t>http://maine.gov/wcb/rules.html</a:t>
            </a:r>
            <a:endParaRPr lang="en-US" sz="2800" dirty="0" smtClean="0"/>
          </a:p>
          <a:p>
            <a:endParaRPr lang="en-US" dirty="0" smtClean="0"/>
          </a:p>
          <a:p>
            <a:pPr lvl="1"/>
            <a:endParaRPr lang="en-US" dirty="0" smtClean="0"/>
          </a:p>
          <a:p>
            <a:pPr lvl="1"/>
            <a:endParaRPr lang="en-US" sz="2800" dirty="0" smtClean="0"/>
          </a:p>
          <a:p>
            <a:pPr lvl="1"/>
            <a:endParaRPr lang="en-US" sz="2800" dirty="0"/>
          </a:p>
          <a:p>
            <a:pPr marL="0" indent="0">
              <a:buNone/>
            </a:pPr>
            <a:endParaRPr lang="en-US" b="1" dirty="0" smtClean="0"/>
          </a:p>
          <a:p>
            <a:pPr marL="0" indent="0">
              <a:buNone/>
            </a:pPr>
            <a:endParaRPr lang="en-US" b="1" dirty="0" smtClean="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408209"/>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2940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838200"/>
          </a:xfrm>
        </p:spPr>
        <p:txBody>
          <a:bodyPr>
            <a:normAutofit/>
          </a:bodyPr>
          <a:lstStyle/>
          <a:p>
            <a:r>
              <a:rPr lang="en-US" dirty="0"/>
              <a:t>Statutory </a:t>
            </a:r>
            <a:r>
              <a:rPr lang="en-US" dirty="0" smtClean="0"/>
              <a:t>and Regulatory Links</a:t>
            </a:r>
            <a:endParaRPr lang="en-US" dirty="0"/>
          </a:p>
        </p:txBody>
      </p:sp>
      <p:sp>
        <p:nvSpPr>
          <p:cNvPr id="6" name="Content Placeholder 2"/>
          <p:cNvSpPr>
            <a:spLocks noGrp="1"/>
          </p:cNvSpPr>
          <p:nvPr>
            <p:ph idx="1"/>
          </p:nvPr>
        </p:nvSpPr>
        <p:spPr>
          <a:xfrm>
            <a:off x="533400" y="1524000"/>
            <a:ext cx="7772400" cy="3889375"/>
          </a:xfrm>
        </p:spPr>
        <p:txBody>
          <a:bodyPr>
            <a:normAutofit/>
          </a:bodyPr>
          <a:lstStyle/>
          <a:p>
            <a:r>
              <a:rPr lang="en-US" sz="3200" dirty="0" smtClean="0"/>
              <a:t>Medical Fee Schedule</a:t>
            </a:r>
          </a:p>
          <a:p>
            <a:pPr lvl="1"/>
            <a:r>
              <a:rPr lang="en-US" sz="2800" dirty="0" smtClean="0">
                <a:hlinkClick r:id="rId3"/>
              </a:rPr>
              <a:t>http://maine.gov/wcb/Departments/omrs/medfeesched.html</a:t>
            </a:r>
            <a:endParaRPr lang="en-US" sz="2800" dirty="0" smtClean="0"/>
          </a:p>
          <a:p>
            <a:r>
              <a:rPr lang="en-US" sz="3200" dirty="0" smtClean="0"/>
              <a:t>Bureau of Insurance Rules</a:t>
            </a:r>
          </a:p>
          <a:p>
            <a:pPr lvl="1"/>
            <a:r>
              <a:rPr lang="en-US" sz="2800" dirty="0" smtClean="0">
                <a:hlinkClick r:id="rId4"/>
              </a:rPr>
              <a:t>http://www.maine.gov/sos/cec/rules/02/chaps02.htm#031</a:t>
            </a:r>
            <a:endParaRPr lang="en-US" sz="2800" dirty="0" smtClean="0"/>
          </a:p>
          <a:p>
            <a:endParaRPr lang="en-US" dirty="0" smtClean="0"/>
          </a:p>
          <a:p>
            <a:pPr lvl="1"/>
            <a:endParaRPr lang="en-US" dirty="0" smtClean="0"/>
          </a:p>
          <a:p>
            <a:pPr lvl="1"/>
            <a:endParaRPr lang="en-US" sz="2800" dirty="0" smtClean="0"/>
          </a:p>
          <a:p>
            <a:pPr lvl="1"/>
            <a:endParaRPr lang="en-US" sz="2800" dirty="0"/>
          </a:p>
          <a:p>
            <a:pPr marL="0" indent="0">
              <a:buNone/>
            </a:pPr>
            <a:endParaRPr lang="en-US" b="1" dirty="0" smtClean="0"/>
          </a:p>
          <a:p>
            <a:pPr marL="0" indent="0">
              <a:buNone/>
            </a:pPr>
            <a:endParaRPr lang="en-US" b="1" dirty="0" smtClean="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59"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08835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81" y="838200"/>
            <a:ext cx="8229600" cy="1143000"/>
          </a:xfrm>
        </p:spPr>
        <p:txBody>
          <a:bodyPr>
            <a:normAutofit fontScale="90000"/>
          </a:bodyPr>
          <a:lstStyle/>
          <a:p>
            <a:r>
              <a:rPr lang="en-US" b="1" dirty="0" smtClean="0"/>
              <a:t>WCB website: </a:t>
            </a:r>
            <a:r>
              <a:rPr lang="en-US" u="sng" dirty="0" smtClean="0"/>
              <a:t>www.maine.gov/wcb</a:t>
            </a:r>
            <a:endParaRPr lang="en-US" dirty="0"/>
          </a:p>
        </p:txBody>
      </p:sp>
      <p:sp>
        <p:nvSpPr>
          <p:cNvPr id="3" name="Content Placeholder 2"/>
          <p:cNvSpPr>
            <a:spLocks noGrp="1"/>
          </p:cNvSpPr>
          <p:nvPr>
            <p:ph idx="1"/>
          </p:nvPr>
        </p:nvSpPr>
        <p:spPr>
          <a:xfrm>
            <a:off x="609600" y="1981200"/>
            <a:ext cx="7620000" cy="3276600"/>
          </a:xfrm>
        </p:spPr>
        <p:txBody>
          <a:bodyPr>
            <a:normAutofit/>
          </a:bodyPr>
          <a:lstStyle/>
          <a:p>
            <a:r>
              <a:rPr lang="en-US" sz="3600" dirty="0" smtClean="0"/>
              <a:t>Messages from Executive Director</a:t>
            </a:r>
          </a:p>
          <a:p>
            <a:r>
              <a:rPr lang="en-US" sz="3600" dirty="0" smtClean="0"/>
              <a:t>Board </a:t>
            </a:r>
            <a:r>
              <a:rPr lang="en-US" sz="3600" dirty="0"/>
              <a:t>of Directors</a:t>
            </a:r>
          </a:p>
          <a:p>
            <a:pPr lvl="1"/>
            <a:r>
              <a:rPr lang="en-US" sz="3200" dirty="0"/>
              <a:t>Meeting agendas </a:t>
            </a:r>
          </a:p>
          <a:p>
            <a:pPr lvl="1"/>
            <a:r>
              <a:rPr lang="en-US" sz="3200" dirty="0"/>
              <a:t>Meeting minutes</a:t>
            </a:r>
          </a:p>
          <a:p>
            <a:endParaRPr lang="en-US"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06" y="52578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7960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762000"/>
            <a:ext cx="8229600" cy="1143000"/>
          </a:xfrm>
        </p:spPr>
        <p:txBody>
          <a:bodyPr>
            <a:normAutofit fontScale="90000"/>
          </a:bodyPr>
          <a:lstStyle/>
          <a:p>
            <a:r>
              <a:rPr lang="en-US" b="1" dirty="0" smtClean="0"/>
              <a:t>WCB website:</a:t>
            </a:r>
            <a:r>
              <a:rPr lang="en-US" u="sng" dirty="0" smtClean="0"/>
              <a:t/>
            </a:r>
            <a:br>
              <a:rPr lang="en-US" u="sng" dirty="0" smtClean="0"/>
            </a:br>
            <a:r>
              <a:rPr lang="en-US" u="sng" dirty="0" smtClean="0"/>
              <a:t>www.maine.gov/wcb</a:t>
            </a:r>
            <a:endParaRPr lang="en-US" dirty="0"/>
          </a:p>
        </p:txBody>
      </p:sp>
      <p:sp>
        <p:nvSpPr>
          <p:cNvPr id="3" name="Content Placeholder 2"/>
          <p:cNvSpPr>
            <a:spLocks noGrp="1"/>
          </p:cNvSpPr>
          <p:nvPr>
            <p:ph idx="1"/>
          </p:nvPr>
        </p:nvSpPr>
        <p:spPr>
          <a:xfrm>
            <a:off x="533400" y="1895098"/>
            <a:ext cx="7772400" cy="4267200"/>
          </a:xfrm>
        </p:spPr>
        <p:txBody>
          <a:bodyPr>
            <a:normAutofit/>
          </a:bodyPr>
          <a:lstStyle/>
          <a:p>
            <a:r>
              <a:rPr lang="en-US" sz="3600" dirty="0" smtClean="0"/>
              <a:t>Proposed </a:t>
            </a:r>
            <a:r>
              <a:rPr lang="en-US" sz="3600" dirty="0"/>
              <a:t>Rules</a:t>
            </a:r>
          </a:p>
          <a:p>
            <a:r>
              <a:rPr lang="en-US" sz="3600" dirty="0"/>
              <a:t>List serves</a:t>
            </a:r>
          </a:p>
          <a:p>
            <a:pPr lvl="1"/>
            <a:r>
              <a:rPr lang="en-US" sz="3200" dirty="0"/>
              <a:t>Notice of </a:t>
            </a:r>
            <a:r>
              <a:rPr lang="en-US" sz="3200" dirty="0" smtClean="0"/>
              <a:t>Rulemaking, Board agendas/minutes</a:t>
            </a:r>
            <a:endParaRPr lang="en-US" sz="3200" dirty="0"/>
          </a:p>
          <a:p>
            <a:pPr lvl="1"/>
            <a:r>
              <a:rPr lang="en-US" sz="3200" dirty="0" smtClean="0"/>
              <a:t>MRS </a:t>
            </a:r>
            <a:r>
              <a:rPr lang="en-US" sz="3200" dirty="0"/>
              <a:t>News</a:t>
            </a:r>
          </a:p>
          <a:p>
            <a:endParaRPr lang="en-US" dirty="0"/>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05061"/>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39298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WCB website: </a:t>
            </a:r>
            <a:r>
              <a:rPr lang="en-US" u="sng" dirty="0" smtClean="0"/>
              <a:t>www.maine.gov/wcb</a:t>
            </a:r>
            <a:endParaRPr lang="en-US" dirty="0"/>
          </a:p>
        </p:txBody>
      </p:sp>
      <p:sp>
        <p:nvSpPr>
          <p:cNvPr id="3" name="Content Placeholder 2"/>
          <p:cNvSpPr>
            <a:spLocks noGrp="1"/>
          </p:cNvSpPr>
          <p:nvPr>
            <p:ph idx="1"/>
          </p:nvPr>
        </p:nvSpPr>
        <p:spPr>
          <a:xfrm>
            <a:off x="152400" y="1600200"/>
            <a:ext cx="8534400" cy="3971925"/>
          </a:xfrm>
        </p:spPr>
        <p:txBody>
          <a:bodyPr>
            <a:normAutofit/>
          </a:bodyPr>
          <a:lstStyle/>
          <a:p>
            <a:r>
              <a:rPr lang="en-US" sz="4000" dirty="0" smtClean="0"/>
              <a:t>Medical/Rehab Services</a:t>
            </a:r>
          </a:p>
          <a:p>
            <a:pPr lvl="1"/>
            <a:r>
              <a:rPr lang="en-US" sz="3600" dirty="0" smtClean="0"/>
              <a:t>Medical Fee Schedule </a:t>
            </a:r>
          </a:p>
          <a:p>
            <a:pPr lvl="2"/>
            <a:r>
              <a:rPr lang="en-US" sz="3200" dirty="0"/>
              <a:t>A</a:t>
            </a:r>
            <a:r>
              <a:rPr lang="en-US" sz="3200" dirty="0" smtClean="0"/>
              <a:t>nnual updates effective Oct. 1 and Jan. 1</a:t>
            </a:r>
          </a:p>
          <a:p>
            <a:pPr lvl="2"/>
            <a:r>
              <a:rPr lang="en-US" sz="3200" dirty="0" smtClean="0"/>
              <a:t>Periodic updates every 3 years</a:t>
            </a:r>
          </a:p>
          <a:p>
            <a:pPr lvl="2"/>
            <a:r>
              <a:rPr lang="en-US" sz="3200" dirty="0" smtClean="0"/>
              <a:t>FAQ</a:t>
            </a:r>
          </a:p>
          <a:p>
            <a:pPr lvl="2"/>
            <a:r>
              <a:rPr lang="en-US" sz="3200" dirty="0" smtClean="0"/>
              <a:t>Training materials</a:t>
            </a:r>
          </a:p>
          <a:p>
            <a:endParaRPr lang="en-US" dirty="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54453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WCB website:</a:t>
            </a:r>
            <a:r>
              <a:rPr lang="en-US" u="sng" dirty="0" smtClean="0"/>
              <a:t/>
            </a:r>
            <a:br>
              <a:rPr lang="en-US" u="sng" dirty="0" smtClean="0"/>
            </a:br>
            <a:r>
              <a:rPr lang="en-US" dirty="0" smtClean="0"/>
              <a:t>Featured Links </a:t>
            </a:r>
            <a:endParaRPr lang="en-US" dirty="0"/>
          </a:p>
        </p:txBody>
      </p:sp>
      <p:sp>
        <p:nvSpPr>
          <p:cNvPr id="3" name="Content Placeholder 2"/>
          <p:cNvSpPr>
            <a:spLocks noGrp="1"/>
          </p:cNvSpPr>
          <p:nvPr>
            <p:ph idx="1"/>
          </p:nvPr>
        </p:nvSpPr>
        <p:spPr>
          <a:xfrm>
            <a:off x="460375" y="1905000"/>
            <a:ext cx="8534400" cy="3810000"/>
          </a:xfrm>
        </p:spPr>
        <p:txBody>
          <a:bodyPr>
            <a:normAutofit/>
          </a:bodyPr>
          <a:lstStyle/>
          <a:p>
            <a:pPr lvl="1"/>
            <a:r>
              <a:rPr lang="en-US" sz="4400" dirty="0" smtClean="0"/>
              <a:t>Insurance Coverage Verification</a:t>
            </a:r>
          </a:p>
          <a:p>
            <a:pPr lvl="2"/>
            <a:r>
              <a:rPr lang="en-US" sz="4000" dirty="0"/>
              <a:t>List of Authorized Self-Insured Employers</a:t>
            </a:r>
          </a:p>
          <a:p>
            <a:pPr lvl="2"/>
            <a:r>
              <a:rPr lang="en-US" sz="4000" dirty="0"/>
              <a:t>Access to Coverage Information for Insured Employers</a:t>
            </a:r>
          </a:p>
          <a:p>
            <a:endParaRPr lang="en-US" dirty="0"/>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39495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WCB website: </a:t>
            </a:r>
            <a:r>
              <a:rPr lang="en-US" u="sng" dirty="0" smtClean="0"/>
              <a:t/>
            </a:r>
            <a:br>
              <a:rPr lang="en-US" u="sng" dirty="0" smtClean="0"/>
            </a:br>
            <a:r>
              <a:rPr lang="en-US" dirty="0" smtClean="0"/>
              <a:t>Featured Links</a:t>
            </a:r>
            <a:endParaRPr lang="en-US" dirty="0"/>
          </a:p>
        </p:txBody>
      </p:sp>
      <p:sp>
        <p:nvSpPr>
          <p:cNvPr id="3" name="Content Placeholder 2"/>
          <p:cNvSpPr>
            <a:spLocks noGrp="1"/>
          </p:cNvSpPr>
          <p:nvPr>
            <p:ph idx="1"/>
          </p:nvPr>
        </p:nvSpPr>
        <p:spPr>
          <a:xfrm>
            <a:off x="457200" y="1981200"/>
            <a:ext cx="8534400" cy="2743200"/>
          </a:xfrm>
        </p:spPr>
        <p:txBody>
          <a:bodyPr>
            <a:normAutofit/>
          </a:bodyPr>
          <a:lstStyle/>
          <a:p>
            <a:r>
              <a:rPr lang="en-US" sz="4600" dirty="0" smtClean="0"/>
              <a:t>Bureau of Insurance </a:t>
            </a:r>
          </a:p>
          <a:p>
            <a:pPr lvl="1"/>
            <a:r>
              <a:rPr lang="en-US" sz="4400" dirty="0" smtClean="0"/>
              <a:t>License </a:t>
            </a:r>
            <a:r>
              <a:rPr lang="en-US" sz="4400" dirty="0"/>
              <a:t>and Contact Information</a:t>
            </a:r>
          </a:p>
          <a:p>
            <a:endParaRPr lang="en-US" dirty="0"/>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3391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WCB: </a:t>
            </a:r>
            <a:r>
              <a:rPr lang="en-US" dirty="0" smtClean="0"/>
              <a:t>Primary Resource</a:t>
            </a:r>
            <a:endParaRPr lang="en-US" dirty="0"/>
          </a:p>
        </p:txBody>
      </p:sp>
      <p:sp>
        <p:nvSpPr>
          <p:cNvPr id="9" name="Content Placeholder 8"/>
          <p:cNvSpPr>
            <a:spLocks noGrp="1"/>
          </p:cNvSpPr>
          <p:nvPr>
            <p:ph idx="1"/>
          </p:nvPr>
        </p:nvSpPr>
        <p:spPr>
          <a:xfrm>
            <a:off x="533400" y="1676400"/>
            <a:ext cx="8305800" cy="3886200"/>
          </a:xfrm>
        </p:spPr>
        <p:txBody>
          <a:bodyPr>
            <a:noAutofit/>
          </a:bodyPr>
          <a:lstStyle/>
          <a:p>
            <a:pPr marL="0" lvl="1" indent="0">
              <a:buNone/>
            </a:pPr>
            <a:r>
              <a:rPr lang="en-US" sz="3600" dirty="0" smtClean="0"/>
              <a:t>– </a:t>
            </a:r>
            <a:r>
              <a:rPr lang="en-US" sz="3600" b="1" dirty="0" smtClean="0">
                <a:hlinkClick r:id="rId3"/>
              </a:rPr>
              <a:t>Kimberlee.McCarson@maine.gov</a:t>
            </a:r>
            <a:endParaRPr lang="en-US" sz="3600" b="1" dirty="0" smtClean="0"/>
          </a:p>
          <a:p>
            <a:pPr lvl="1"/>
            <a:r>
              <a:rPr lang="en-US" sz="3600" dirty="0" smtClean="0"/>
              <a:t>Coverage/claim administrator  inquires</a:t>
            </a:r>
          </a:p>
          <a:p>
            <a:pPr lvl="1"/>
            <a:r>
              <a:rPr lang="en-US" sz="3600" dirty="0" smtClean="0"/>
              <a:t>No claim on file</a:t>
            </a:r>
          </a:p>
          <a:p>
            <a:pPr lvl="1"/>
            <a:r>
              <a:rPr lang="en-US" sz="3600" dirty="0" smtClean="0"/>
              <a:t>MFS questions/concerns</a:t>
            </a:r>
          </a:p>
          <a:p>
            <a:pPr lvl="1"/>
            <a:endParaRPr lang="en-US" sz="3600" dirty="0" smtClean="0"/>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664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71" y="838200"/>
            <a:ext cx="8229600" cy="1252728"/>
          </a:xfrm>
        </p:spPr>
        <p:txBody>
          <a:bodyPr>
            <a:normAutofit fontScale="90000"/>
          </a:bodyPr>
          <a:lstStyle/>
          <a:p>
            <a:r>
              <a:rPr lang="en-US" dirty="0" smtClean="0"/>
              <a:t/>
            </a:r>
            <a:br>
              <a:rPr lang="en-US" dirty="0" smtClean="0"/>
            </a:br>
            <a:r>
              <a:rPr lang="en-US" b="1" dirty="0" smtClean="0"/>
              <a:t>Employee Not Liable: </a:t>
            </a:r>
            <a:r>
              <a:rPr lang="en-US" dirty="0" smtClean="0"/>
              <a:t/>
            </a:r>
            <a:br>
              <a:rPr lang="en-US" dirty="0" smtClean="0"/>
            </a:br>
            <a:r>
              <a:rPr lang="en-US" dirty="0" smtClean="0"/>
              <a:t>Act § 206(13)</a:t>
            </a:r>
            <a:endParaRPr lang="en-US" dirty="0"/>
          </a:p>
        </p:txBody>
      </p:sp>
      <p:sp>
        <p:nvSpPr>
          <p:cNvPr id="3" name="Content Placeholder 2"/>
          <p:cNvSpPr>
            <a:spLocks noGrp="1"/>
          </p:cNvSpPr>
          <p:nvPr>
            <p:ph idx="1"/>
          </p:nvPr>
        </p:nvSpPr>
        <p:spPr>
          <a:xfrm>
            <a:off x="685801" y="2133599"/>
            <a:ext cx="7543800" cy="3124201"/>
          </a:xfrm>
        </p:spPr>
        <p:txBody>
          <a:bodyPr>
            <a:normAutofit/>
          </a:bodyPr>
          <a:lstStyle/>
          <a:p>
            <a:r>
              <a:rPr lang="en-US" sz="3200" dirty="0" smtClean="0"/>
              <a:t>An employee </a:t>
            </a:r>
            <a:r>
              <a:rPr lang="en-US" sz="3200" dirty="0"/>
              <a:t>is </a:t>
            </a:r>
            <a:r>
              <a:rPr lang="en-US" sz="3200" dirty="0" smtClean="0"/>
              <a:t>generally not </a:t>
            </a:r>
            <a:r>
              <a:rPr lang="en-US" sz="3200" dirty="0"/>
              <a:t>liable for any portion of the cost of any provided medical or health care services </a:t>
            </a:r>
            <a:r>
              <a:rPr lang="en-US" sz="3200" dirty="0" smtClean="0"/>
              <a:t>related to a work-related injury or illness.</a:t>
            </a:r>
            <a:endParaRPr lang="en-US" sz="3200" dirty="0"/>
          </a:p>
          <a:p>
            <a:pPr lvl="1"/>
            <a:endParaRPr lang="en-US" dirty="0" smtClean="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96"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0323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WCB: </a:t>
            </a:r>
            <a:r>
              <a:rPr lang="en-US" dirty="0" smtClean="0"/>
              <a:t>Other Resources</a:t>
            </a:r>
            <a:endParaRPr lang="en-US" dirty="0"/>
          </a:p>
        </p:txBody>
      </p:sp>
      <p:sp>
        <p:nvSpPr>
          <p:cNvPr id="9" name="Content Placeholder 8"/>
          <p:cNvSpPr>
            <a:spLocks noGrp="1"/>
          </p:cNvSpPr>
          <p:nvPr>
            <p:ph idx="1"/>
          </p:nvPr>
        </p:nvSpPr>
        <p:spPr>
          <a:xfrm>
            <a:off x="381000" y="1371599"/>
            <a:ext cx="8382000" cy="4048125"/>
          </a:xfrm>
        </p:spPr>
        <p:txBody>
          <a:bodyPr>
            <a:normAutofit fontScale="92500" lnSpcReduction="20000"/>
          </a:bodyPr>
          <a:lstStyle/>
          <a:p>
            <a:r>
              <a:rPr lang="en-US" sz="4000" dirty="0" smtClean="0"/>
              <a:t>Coverage/Claim </a:t>
            </a:r>
            <a:r>
              <a:rPr lang="en-US" sz="4000" dirty="0"/>
              <a:t>Administrator information:</a:t>
            </a:r>
          </a:p>
          <a:p>
            <a:pPr lvl="1"/>
            <a:r>
              <a:rPr lang="en-US" sz="3600" dirty="0" smtClean="0">
                <a:hlinkClick r:id="rId3"/>
              </a:rPr>
              <a:t>Sarah.Mare@maine.gov</a:t>
            </a:r>
            <a:endParaRPr lang="en-US" sz="3600" dirty="0" smtClean="0"/>
          </a:p>
          <a:p>
            <a:pPr lvl="1"/>
            <a:r>
              <a:rPr lang="en-US" sz="3600" dirty="0" smtClean="0"/>
              <a:t>Board Troubleshooters (each of the Board’s Regional Offices based on employee zip code)</a:t>
            </a:r>
          </a:p>
          <a:p>
            <a:r>
              <a:rPr lang="en-US" sz="4000" dirty="0" smtClean="0"/>
              <a:t>Copies of Board Forms:</a:t>
            </a:r>
          </a:p>
          <a:p>
            <a:pPr lvl="1"/>
            <a:r>
              <a:rPr lang="en-US" sz="3600" dirty="0" smtClean="0">
                <a:hlinkClick r:id="rId4"/>
              </a:rPr>
              <a:t>Sandra.Wade@maine.gov</a:t>
            </a:r>
            <a:endParaRPr lang="en-US" sz="3600" dirty="0"/>
          </a:p>
          <a:p>
            <a:pPr lvl="3"/>
            <a:endParaRPr lang="en-US" dirty="0"/>
          </a:p>
          <a:p>
            <a:pPr marL="0" indent="0">
              <a:buNone/>
            </a:pPr>
            <a:endParaRPr lang="en-US" dirty="0"/>
          </a:p>
        </p:txBody>
      </p:sp>
      <p:pic>
        <p:nvPicPr>
          <p:cNvPr id="645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07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52728"/>
          </a:xfrm>
        </p:spPr>
        <p:txBody>
          <a:bodyPr>
            <a:normAutofit fontScale="90000"/>
          </a:bodyPr>
          <a:lstStyle/>
          <a:p>
            <a:r>
              <a:rPr lang="en-US" dirty="0" smtClean="0"/>
              <a:t/>
            </a:r>
            <a:br>
              <a:rPr lang="en-US" dirty="0" smtClean="0"/>
            </a:br>
            <a:r>
              <a:rPr lang="en-US" b="1" dirty="0" smtClean="0"/>
              <a:t>Provisional Medical Payments: </a:t>
            </a:r>
            <a:r>
              <a:rPr lang="en-US" dirty="0" smtClean="0"/>
              <a:t/>
            </a:r>
            <a:br>
              <a:rPr lang="en-US" dirty="0" smtClean="0"/>
            </a:br>
            <a:r>
              <a:rPr lang="en-US" dirty="0" smtClean="0"/>
              <a:t>Act § 222</a:t>
            </a:r>
            <a:endParaRPr lang="en-US" dirty="0"/>
          </a:p>
        </p:txBody>
      </p:sp>
      <p:sp>
        <p:nvSpPr>
          <p:cNvPr id="3" name="Content Placeholder 2"/>
          <p:cNvSpPr>
            <a:spLocks noGrp="1"/>
          </p:cNvSpPr>
          <p:nvPr>
            <p:ph idx="1"/>
          </p:nvPr>
        </p:nvSpPr>
        <p:spPr>
          <a:xfrm>
            <a:off x="673585" y="1981200"/>
            <a:ext cx="7632215" cy="3657600"/>
          </a:xfrm>
        </p:spPr>
        <p:txBody>
          <a:bodyPr>
            <a:normAutofit/>
          </a:bodyPr>
          <a:lstStyle/>
          <a:p>
            <a:r>
              <a:rPr lang="en-US" sz="3200" dirty="0" smtClean="0"/>
              <a:t>Payment </a:t>
            </a:r>
            <a:r>
              <a:rPr lang="en-US" sz="3200" dirty="0"/>
              <a:t>of benefits due a person under an insured disability plan or insured medical payments plan may not be delayed or refused because that person has filed a workers' compensation claim based on the same personal injury or disease</a:t>
            </a:r>
            <a:r>
              <a:rPr lang="en-US" sz="3200" dirty="0" smtClean="0"/>
              <a:t>.</a:t>
            </a:r>
            <a:endParaRPr lang="en-US" sz="3200" dirty="0"/>
          </a:p>
          <a:p>
            <a:pPr lvl="1"/>
            <a:endParaRPr lang="en-US" dirty="0" smtClean="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4"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37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381000"/>
            <a:ext cx="8229600" cy="838200"/>
          </a:xfrm>
        </p:spPr>
        <p:txBody>
          <a:bodyPr>
            <a:normAutofit/>
          </a:bodyPr>
          <a:lstStyle/>
          <a:p>
            <a:r>
              <a:rPr lang="en-US" dirty="0" smtClean="0"/>
              <a:t>Acronyms</a:t>
            </a:r>
            <a:endParaRPr lang="en-US" dirty="0"/>
          </a:p>
        </p:txBody>
      </p:sp>
      <p:sp>
        <p:nvSpPr>
          <p:cNvPr id="3" name="Content Placeholder 2"/>
          <p:cNvSpPr>
            <a:spLocks noGrp="1"/>
          </p:cNvSpPr>
          <p:nvPr>
            <p:ph idx="1"/>
          </p:nvPr>
        </p:nvSpPr>
        <p:spPr>
          <a:xfrm>
            <a:off x="304800" y="1295400"/>
            <a:ext cx="8522776" cy="4419600"/>
          </a:xfrm>
        </p:spPr>
        <p:txBody>
          <a:bodyPr>
            <a:normAutofit fontScale="62500" lnSpcReduction="20000"/>
          </a:bodyPr>
          <a:lstStyle/>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EE – employee</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ER – employer</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DOI – date of injury</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IR – insurer</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MFS – medical fee schedule</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TPA – third party administrator</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WC – workers’ compensation</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WCB – Workers’ Compensation Board</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26533"/>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104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838200"/>
          </a:xfrm>
        </p:spPr>
        <p:txBody>
          <a:bodyPr>
            <a:normAutofit fontScale="90000"/>
          </a:bodyPr>
          <a:lstStyle/>
          <a:p>
            <a:r>
              <a:rPr lang="en-US" dirty="0"/>
              <a:t>Statutory and Regulatory References</a:t>
            </a:r>
          </a:p>
        </p:txBody>
      </p:sp>
      <p:sp>
        <p:nvSpPr>
          <p:cNvPr id="5" name="Content Placeholder 2"/>
          <p:cNvSpPr>
            <a:spLocks noGrp="1"/>
          </p:cNvSpPr>
          <p:nvPr>
            <p:ph idx="1"/>
          </p:nvPr>
        </p:nvSpPr>
        <p:spPr>
          <a:xfrm>
            <a:off x="457200" y="1447801"/>
            <a:ext cx="8229600" cy="4038600"/>
          </a:xfrm>
        </p:spPr>
        <p:txBody>
          <a:bodyPr>
            <a:normAutofit fontScale="92500" lnSpcReduction="10000"/>
          </a:bodyPr>
          <a:lstStyle/>
          <a:p>
            <a:pPr marL="0" indent="0">
              <a:buNone/>
            </a:pPr>
            <a:r>
              <a:rPr lang="en-US" sz="3500" dirty="0" smtClean="0"/>
              <a:t>There are no statutory </a:t>
            </a:r>
            <a:r>
              <a:rPr lang="en-US" sz="3500" dirty="0"/>
              <a:t>or regulatory </a:t>
            </a:r>
            <a:r>
              <a:rPr lang="en-US" sz="3500" dirty="0" smtClean="0"/>
              <a:t>provisions regarding:</a:t>
            </a:r>
          </a:p>
          <a:p>
            <a:pPr marL="0" indent="0">
              <a:buNone/>
            </a:pPr>
            <a:endParaRPr lang="en-US" sz="1050" dirty="0"/>
          </a:p>
          <a:p>
            <a:r>
              <a:rPr lang="en-US" sz="3200" dirty="0" smtClean="0"/>
              <a:t>“Timely Filing”</a:t>
            </a:r>
          </a:p>
          <a:p>
            <a:endParaRPr lang="en-US" sz="800" dirty="0" smtClean="0"/>
          </a:p>
          <a:p>
            <a:r>
              <a:rPr lang="en-US" sz="3200" dirty="0" smtClean="0"/>
              <a:t>NCCI/OCE Edits and Other Medicare Payment Policies and Reimbursement Rules</a:t>
            </a:r>
          </a:p>
          <a:p>
            <a:pPr marL="480060" indent="-571500"/>
            <a:endParaRPr lang="en-US" sz="800" dirty="0"/>
          </a:p>
          <a:p>
            <a:r>
              <a:rPr lang="en-US" sz="3200" dirty="0"/>
              <a:t>Explanation of </a:t>
            </a:r>
            <a:r>
              <a:rPr lang="en-US" sz="3200" dirty="0" smtClean="0"/>
              <a:t>Benefits/Review</a:t>
            </a:r>
          </a:p>
          <a:p>
            <a:endParaRPr lang="en-US" sz="800" dirty="0"/>
          </a:p>
          <a:p>
            <a:r>
              <a:rPr lang="en-US" sz="3200" dirty="0" smtClean="0"/>
              <a:t>Appeals/Requests </a:t>
            </a:r>
            <a:r>
              <a:rPr lang="en-US" sz="3200" dirty="0"/>
              <a:t>for </a:t>
            </a:r>
            <a:r>
              <a:rPr lang="en-US" sz="3200" dirty="0" smtClean="0"/>
              <a:t>Reconsideration</a:t>
            </a:r>
          </a:p>
          <a:p>
            <a:pPr marL="0" indent="0">
              <a:buNone/>
            </a:pPr>
            <a:endParaRPr lang="en-US" sz="3500" dirty="0"/>
          </a:p>
          <a:p>
            <a:pPr marL="0" indent="0">
              <a:buNone/>
            </a:pPr>
            <a:endParaRPr lang="en-US" sz="35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26533"/>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70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a:t>
            </a:r>
            <a:r>
              <a:rPr lang="en-US" sz="2000" b="0" i="0" u="none" strike="noStrike" baseline="0" dirty="0" smtClean="0">
                <a:solidFill>
                  <a:schemeClr val="tx1">
                    <a:lumMod val="40000"/>
                    <a:lumOff val="60000"/>
                  </a:schemeClr>
                </a:solidFill>
                <a:latin typeface="Arial Black" pitchFamily="34" charset="0"/>
                <a:cs typeface="Arial"/>
              </a:rPr>
              <a:t>Registration</a:t>
            </a:r>
            <a:endParaRPr lang="en-US" sz="2000" b="0" i="0" u="none" strike="noStrike" baseline="0" dirty="0">
              <a:solidFill>
                <a:schemeClr val="tx1">
                  <a:lumMod val="40000"/>
                  <a:lumOff val="60000"/>
                </a:schemeClr>
              </a:solidFill>
              <a:latin typeface="Arial Black" pitchFamily="34" charset="0"/>
              <a:cs typeface="Arial"/>
            </a:endParaRP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smtClean="0">
              <a:solidFill>
                <a:schemeClr val="tx1">
                  <a:lumMod val="40000"/>
                  <a:lumOff val="60000"/>
                </a:schemeClr>
              </a:solidFill>
              <a:latin typeface="Arial Black" pitchFamily="34" charset="0"/>
              <a:cs typeface="Arial"/>
            </a:endParaRPr>
          </a:p>
          <a:p>
            <a:pPr marL="0" indent="0" algn="ctr" rtl="0">
              <a:defRPr sz="1000"/>
            </a:pPr>
            <a:r>
              <a:rPr lang="en-US" sz="2000" dirty="0" smtClean="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a:t>
            </a:r>
            <a:r>
              <a:rPr lang="en-US" sz="1800" b="0" i="0" u="none" strike="noStrike" baseline="0" dirty="0" smtClean="0">
                <a:solidFill>
                  <a:schemeClr val="tx1">
                    <a:lumMod val="40000"/>
                    <a:lumOff val="60000"/>
                  </a:schemeClr>
                </a:solidFill>
                <a:latin typeface="Arial Black" pitchFamily="34" charset="0"/>
                <a:ea typeface="+mn-ea"/>
                <a:cs typeface="Arial"/>
              </a:rPr>
              <a:t>Form</a:t>
            </a:r>
            <a:r>
              <a:rPr lang="en-US" sz="1800" b="0" i="0" u="none" strike="noStrike" dirty="0" smtClean="0">
                <a:solidFill>
                  <a:schemeClr val="tx1">
                    <a:lumMod val="40000"/>
                    <a:lumOff val="60000"/>
                  </a:schemeClr>
                </a:solidFill>
                <a:latin typeface="Arial Black" pitchFamily="34" charset="0"/>
                <a:ea typeface="+mn-ea"/>
                <a:cs typeface="Arial"/>
              </a:rPr>
              <a:t> to EE/ER within 5 days</a:t>
            </a:r>
            <a:endParaRPr lang="en-US" sz="1800" b="0" i="0" u="none" strike="noStrike" baseline="0" dirty="0" smtClean="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smtClean="0">
              <a:solidFill>
                <a:schemeClr val="tx1">
                  <a:lumMod val="40000"/>
                  <a:lumOff val="60000"/>
                </a:schemeClr>
              </a:solidFill>
              <a:latin typeface="Arial Black" pitchFamily="34" charset="0"/>
            </a:endParaRPr>
          </a:p>
          <a:p>
            <a:pPr algn="ctr"/>
            <a:r>
              <a:rPr lang="en-US" sz="2000" dirty="0" smtClean="0">
                <a:solidFill>
                  <a:schemeClr val="tx1">
                    <a:lumMod val="40000"/>
                    <a:lumOff val="60000"/>
                  </a:schemeClr>
                </a:solidFill>
                <a:latin typeface="Arial Black" pitchFamily="34" charset="0"/>
              </a:rPr>
              <a:t>Billing</a:t>
            </a:r>
            <a:endParaRPr lang="en-US" sz="2000" dirty="0">
              <a:solidFill>
                <a:schemeClr val="tx1">
                  <a:lumMod val="40000"/>
                  <a:lumOff val="60000"/>
                </a:schemeClr>
              </a:solidFill>
              <a:latin typeface="Arial Black" pitchFamily="34" charset="0"/>
            </a:endParaRP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smtClean="0">
                <a:solidFill>
                  <a:schemeClr val="tx1">
                    <a:lumMod val="40000"/>
                    <a:lumOff val="60000"/>
                  </a:schemeClr>
                </a:solidFill>
                <a:latin typeface="Arial Black" pitchFamily="34" charset="0"/>
                <a:cs typeface="Arial"/>
              </a:rPr>
              <a:t>Reimbursement </a:t>
            </a:r>
            <a:endParaRPr lang="en-US" sz="2000" b="0" i="0" u="none" strike="noStrike" baseline="0" dirty="0">
              <a:solidFill>
                <a:schemeClr val="tx1">
                  <a:lumMod val="40000"/>
                  <a:lumOff val="60000"/>
                </a:schemeClr>
              </a:solidFill>
              <a:latin typeface="Arial Black" pitchFamily="34" charset="0"/>
              <a:cs typeface="Arial"/>
            </a:endParaRP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smtClean="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smtClean="0">
                <a:solidFill>
                  <a:schemeClr val="tx1">
                    <a:lumMod val="40000"/>
                    <a:lumOff val="60000"/>
                  </a:schemeClr>
                </a:solidFill>
                <a:latin typeface="Arial Black" pitchFamily="34" charset="0"/>
                <a:ea typeface="+mn-ea"/>
                <a:cs typeface="Arial"/>
              </a:rPr>
              <a:t>Appeal/Request</a:t>
            </a:r>
            <a:r>
              <a:rPr lang="en-US" sz="1800" b="0" i="0" u="none" strike="noStrike" dirty="0" smtClean="0">
                <a:solidFill>
                  <a:schemeClr val="tx1">
                    <a:lumMod val="40000"/>
                    <a:lumOff val="60000"/>
                  </a:schemeClr>
                </a:solidFill>
                <a:latin typeface="Arial Black" pitchFamily="34" charset="0"/>
                <a:ea typeface="+mn-ea"/>
                <a:cs typeface="Arial"/>
              </a:rPr>
              <a:t> for Reconsideration</a:t>
            </a:r>
          </a:p>
          <a:p>
            <a:pPr algn="ctr"/>
            <a:r>
              <a:rPr lang="en-US" sz="1800" baseline="0" dirty="0" smtClean="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smtClean="0">
                <a:solidFill>
                  <a:srgbClr val="999999"/>
                </a:solidFill>
                <a:effectLst/>
                <a:latin typeface="Arial Black"/>
                <a:ea typeface="Times New Roman"/>
                <a:cs typeface="Arial"/>
              </a:rPr>
              <a:t>Health care </a:t>
            </a:r>
            <a:r>
              <a:rPr lang="en-US" kern="1200" dirty="0">
                <a:solidFill>
                  <a:srgbClr val="999999"/>
                </a:solidFill>
                <a:effectLst/>
                <a:latin typeface="Arial Black"/>
                <a:ea typeface="Times New Roman"/>
                <a:cs typeface="Arial"/>
              </a:rPr>
              <a:t>records must also be sent with the bills</a:t>
            </a:r>
            <a:endParaRPr lang="en-US" dirty="0">
              <a:effectLst/>
              <a:latin typeface="Times New Roman"/>
              <a:ea typeface="Times New Roman"/>
            </a:endParaRPr>
          </a:p>
        </p:txBody>
      </p:sp>
    </p:spTree>
    <p:extLst>
      <p:ext uri="{BB962C8B-B14F-4D97-AF65-F5344CB8AC3E}">
        <p14:creationId xmlns:p14="http://schemas.microsoft.com/office/powerpoint/2010/main" val="3839301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b="1" dirty="0" smtClean="0"/>
              <a:t>Medical Fee Schedule</a:t>
            </a:r>
            <a:r>
              <a:rPr lang="en-US" dirty="0" smtClean="0"/>
              <a:t>: </a:t>
            </a:r>
            <a:br>
              <a:rPr lang="en-US" dirty="0" smtClean="0"/>
            </a:br>
            <a:r>
              <a:rPr lang="en-US" dirty="0" smtClean="0"/>
              <a:t>Act </a:t>
            </a:r>
            <a:r>
              <a:rPr lang="en-US" dirty="0"/>
              <a:t>§ </a:t>
            </a:r>
            <a:r>
              <a:rPr lang="en-US" dirty="0" smtClean="0"/>
              <a:t>209-A</a:t>
            </a:r>
            <a:endParaRPr lang="en-US" dirty="0"/>
          </a:p>
        </p:txBody>
      </p:sp>
      <p:sp>
        <p:nvSpPr>
          <p:cNvPr id="3" name="Content Placeholder 2"/>
          <p:cNvSpPr>
            <a:spLocks noGrp="1"/>
          </p:cNvSpPr>
          <p:nvPr>
            <p:ph idx="1"/>
          </p:nvPr>
        </p:nvSpPr>
        <p:spPr>
          <a:xfrm>
            <a:off x="152400" y="1447800"/>
            <a:ext cx="8686800" cy="4038600"/>
          </a:xfrm>
        </p:spPr>
        <p:txBody>
          <a:bodyPr>
            <a:normAutofit fontScale="92500" lnSpcReduction="10000"/>
          </a:bodyPr>
          <a:lstStyle/>
          <a:p>
            <a:pPr marL="914400" lvl="1" indent="-457200"/>
            <a:r>
              <a:rPr lang="en-US" sz="3200" dirty="0" smtClean="0"/>
              <a:t>In order to ensure appropriate limitations on the cost of health care services while maintaining broad access for employees to health care providers in the State, </a:t>
            </a:r>
            <a:r>
              <a:rPr lang="en-US" sz="3200" b="1" u="sng" dirty="0" smtClean="0">
                <a:solidFill>
                  <a:srgbClr val="FF0000"/>
                </a:solidFill>
              </a:rPr>
              <a:t>the board shall adopt rules that establish a medical fee schedule</a:t>
            </a:r>
            <a:r>
              <a:rPr lang="en-US" sz="3200" b="1" dirty="0" smtClean="0"/>
              <a:t> </a:t>
            </a:r>
            <a:r>
              <a:rPr lang="en-US" sz="3200" dirty="0" smtClean="0"/>
              <a:t>setting the fees for medical and ancillary services and products rendered by individual health care practitioners and health care facilities.</a:t>
            </a:r>
            <a:endParaRPr lang="en-US" sz="2400"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076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Board Rules Chapter 5 </a:t>
            </a:r>
            <a:br>
              <a:rPr lang="en-US" dirty="0" smtClean="0"/>
            </a:br>
            <a:r>
              <a:rPr lang="en-US" dirty="0" smtClean="0"/>
              <a:t>aka Maine WC MFS</a:t>
            </a:r>
            <a:endParaRPr lang="en-US" dirty="0"/>
          </a:p>
        </p:txBody>
      </p:sp>
      <p:sp>
        <p:nvSpPr>
          <p:cNvPr id="3" name="Content Placeholder 2"/>
          <p:cNvSpPr>
            <a:spLocks noGrp="1"/>
          </p:cNvSpPr>
          <p:nvPr>
            <p:ph idx="1"/>
          </p:nvPr>
        </p:nvSpPr>
        <p:spPr>
          <a:xfrm>
            <a:off x="381000" y="1447800"/>
            <a:ext cx="8610600" cy="4190999"/>
          </a:xfrm>
        </p:spPr>
        <p:txBody>
          <a:bodyPr>
            <a:noAutofit/>
          </a:bodyPr>
          <a:lstStyle/>
          <a:p>
            <a:r>
              <a:rPr lang="en-US" sz="3200" dirty="0"/>
              <a:t>Outlines billing procedures and reimbursement levels for health care providers who treat injured employees.  </a:t>
            </a:r>
          </a:p>
          <a:p>
            <a:r>
              <a:rPr lang="en-US" sz="3200" dirty="0" smtClean="0"/>
              <a:t>Describes </a:t>
            </a:r>
            <a:r>
              <a:rPr lang="en-US" sz="3200" dirty="0"/>
              <a:t>the dispute resolution process when there is a dispute regarding reimbursement and/or appropriateness of care.</a:t>
            </a:r>
          </a:p>
          <a:p>
            <a:r>
              <a:rPr lang="en-US" sz="3200" dirty="0" smtClean="0"/>
              <a:t>Sets </a:t>
            </a:r>
            <a:r>
              <a:rPr lang="en-US" sz="3200" dirty="0"/>
              <a:t>standards for health care reporting.</a:t>
            </a:r>
          </a:p>
          <a:p>
            <a:endParaRPr lang="en-US" sz="32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701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a:t>
            </a:r>
            <a:r>
              <a:rPr lang="en-US" sz="2000" b="0" i="0" u="none" strike="noStrike" baseline="0" dirty="0" smtClean="0">
                <a:solidFill>
                  <a:schemeClr val="tx1">
                    <a:lumMod val="40000"/>
                    <a:lumOff val="60000"/>
                  </a:schemeClr>
                </a:solidFill>
                <a:latin typeface="Arial Black" pitchFamily="34" charset="0"/>
                <a:cs typeface="Arial"/>
              </a:rPr>
              <a:t>Registration</a:t>
            </a:r>
            <a:endParaRPr lang="en-US" sz="2000" b="0" i="0" u="none" strike="noStrike" baseline="0" dirty="0">
              <a:solidFill>
                <a:schemeClr val="tx1">
                  <a:lumMod val="40000"/>
                  <a:lumOff val="60000"/>
                </a:schemeClr>
              </a:solidFill>
              <a:latin typeface="Arial Black" pitchFamily="34" charset="0"/>
              <a:cs typeface="Arial"/>
            </a:endParaRP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smtClean="0">
              <a:solidFill>
                <a:schemeClr val="tx1">
                  <a:lumMod val="40000"/>
                  <a:lumOff val="60000"/>
                </a:schemeClr>
              </a:solidFill>
              <a:latin typeface="Arial Black" pitchFamily="34" charset="0"/>
              <a:cs typeface="Arial"/>
            </a:endParaRPr>
          </a:p>
          <a:p>
            <a:pPr marL="0" indent="0" algn="ctr" rtl="0">
              <a:defRPr sz="1000"/>
            </a:pPr>
            <a:r>
              <a:rPr lang="en-US" sz="2000" dirty="0" smtClean="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a:t>
            </a:r>
            <a:r>
              <a:rPr lang="en-US" sz="1800" b="0" i="0" u="none" strike="noStrike" baseline="0" dirty="0" smtClean="0">
                <a:solidFill>
                  <a:schemeClr val="tx1">
                    <a:lumMod val="40000"/>
                    <a:lumOff val="60000"/>
                  </a:schemeClr>
                </a:solidFill>
                <a:latin typeface="Arial Black" pitchFamily="34" charset="0"/>
                <a:ea typeface="+mn-ea"/>
                <a:cs typeface="Arial"/>
              </a:rPr>
              <a:t>Form</a:t>
            </a:r>
            <a:r>
              <a:rPr lang="en-US" sz="1800" b="0" i="0" u="none" strike="noStrike" dirty="0" smtClean="0">
                <a:solidFill>
                  <a:schemeClr val="tx1">
                    <a:lumMod val="40000"/>
                    <a:lumOff val="60000"/>
                  </a:schemeClr>
                </a:solidFill>
                <a:latin typeface="Arial Black" pitchFamily="34" charset="0"/>
                <a:ea typeface="+mn-ea"/>
                <a:cs typeface="Arial"/>
              </a:rPr>
              <a:t> to EE/ER within 5 days</a:t>
            </a:r>
            <a:endParaRPr lang="en-US" sz="1800" b="0" i="0" u="none" strike="noStrike" baseline="0" dirty="0" smtClean="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smtClean="0">
              <a:solidFill>
                <a:schemeClr val="tx1">
                  <a:lumMod val="40000"/>
                  <a:lumOff val="60000"/>
                </a:schemeClr>
              </a:solidFill>
              <a:latin typeface="Arial Black" pitchFamily="34" charset="0"/>
            </a:endParaRPr>
          </a:p>
          <a:p>
            <a:pPr algn="ctr"/>
            <a:r>
              <a:rPr lang="en-US" sz="2000" dirty="0" smtClean="0">
                <a:solidFill>
                  <a:schemeClr val="tx1">
                    <a:lumMod val="40000"/>
                    <a:lumOff val="60000"/>
                  </a:schemeClr>
                </a:solidFill>
                <a:latin typeface="Arial Black" pitchFamily="34" charset="0"/>
              </a:rPr>
              <a:t>Billing</a:t>
            </a:r>
            <a:endParaRPr lang="en-US" sz="2000" dirty="0">
              <a:solidFill>
                <a:schemeClr val="tx1">
                  <a:lumMod val="40000"/>
                  <a:lumOff val="60000"/>
                </a:schemeClr>
              </a:solidFill>
              <a:latin typeface="Arial Black" pitchFamily="34" charset="0"/>
            </a:endParaRP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smtClean="0">
                <a:solidFill>
                  <a:schemeClr val="tx1">
                    <a:lumMod val="40000"/>
                    <a:lumOff val="60000"/>
                  </a:schemeClr>
                </a:solidFill>
                <a:latin typeface="Arial Black" pitchFamily="34" charset="0"/>
                <a:cs typeface="Arial"/>
              </a:rPr>
              <a:t>Reimbursement </a:t>
            </a:r>
            <a:endParaRPr lang="en-US" sz="2000" b="0" i="0" u="none" strike="noStrike" baseline="0" dirty="0">
              <a:solidFill>
                <a:schemeClr val="tx1">
                  <a:lumMod val="40000"/>
                  <a:lumOff val="60000"/>
                </a:schemeClr>
              </a:solidFill>
              <a:latin typeface="Arial Black" pitchFamily="34" charset="0"/>
              <a:cs typeface="Arial"/>
            </a:endParaRP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smtClean="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smtClean="0">
                <a:solidFill>
                  <a:schemeClr val="tx1">
                    <a:lumMod val="40000"/>
                    <a:lumOff val="60000"/>
                  </a:schemeClr>
                </a:solidFill>
                <a:latin typeface="Arial Black" pitchFamily="34" charset="0"/>
                <a:ea typeface="+mn-ea"/>
                <a:cs typeface="Arial"/>
              </a:rPr>
              <a:t>Appeal/Request</a:t>
            </a:r>
            <a:r>
              <a:rPr lang="en-US" sz="1800" b="0" i="0" u="none" strike="noStrike" dirty="0" smtClean="0">
                <a:solidFill>
                  <a:schemeClr val="tx1">
                    <a:lumMod val="40000"/>
                    <a:lumOff val="60000"/>
                  </a:schemeClr>
                </a:solidFill>
                <a:latin typeface="Arial Black" pitchFamily="34" charset="0"/>
                <a:ea typeface="+mn-ea"/>
                <a:cs typeface="Arial"/>
              </a:rPr>
              <a:t> for Reconsideration</a:t>
            </a:r>
          </a:p>
          <a:p>
            <a:pPr algn="ctr"/>
            <a:r>
              <a:rPr lang="en-US" sz="1800" baseline="0" dirty="0" smtClean="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smtClean="0">
                <a:solidFill>
                  <a:srgbClr val="999999"/>
                </a:solidFill>
                <a:effectLst/>
                <a:latin typeface="Arial Black"/>
                <a:ea typeface="Times New Roman"/>
                <a:cs typeface="Arial"/>
              </a:rPr>
              <a:t>Health care </a:t>
            </a:r>
            <a:r>
              <a:rPr lang="en-US" kern="1200" dirty="0">
                <a:solidFill>
                  <a:srgbClr val="999999"/>
                </a:solidFill>
                <a:effectLst/>
                <a:latin typeface="Arial Black"/>
                <a:ea typeface="Times New Roman"/>
                <a:cs typeface="Arial"/>
              </a:rPr>
              <a:t>records must also be sent with the bills</a:t>
            </a:r>
            <a:endParaRPr lang="en-US" dirty="0">
              <a:effectLst/>
              <a:latin typeface="Times New Roman"/>
              <a:ea typeface="Times New Roman"/>
            </a:endParaRPr>
          </a:p>
        </p:txBody>
      </p:sp>
      <p:sp>
        <p:nvSpPr>
          <p:cNvPr id="2" name="Oval 1"/>
          <p:cNvSpPr/>
          <p:nvPr/>
        </p:nvSpPr>
        <p:spPr>
          <a:xfrm>
            <a:off x="457200" y="152400"/>
            <a:ext cx="3948438" cy="1298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98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smtClean="0"/>
              <a:t>Patient Registration</a:t>
            </a:r>
            <a:endParaRPr lang="en-US" dirty="0"/>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smtClean="0"/>
              <a:t>“Patient was working in a contracting job this morning, was using a nail gun to put a nail through a piece of wall.  A nail unexpectedly ricocheted off a board behind the wall, came back through the wood in a curved fashion and pierced his left thumb.”</a:t>
            </a:r>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897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467600" cy="838200"/>
          </a:xfrm>
        </p:spPr>
        <p:txBody>
          <a:bodyPr>
            <a:normAutofit/>
          </a:bodyPr>
          <a:lstStyle/>
          <a:p>
            <a:r>
              <a:rPr lang="en-US" dirty="0" smtClean="0"/>
              <a:t>Patient Registration</a:t>
            </a:r>
            <a:endParaRPr lang="en-US" dirty="0"/>
          </a:p>
        </p:txBody>
      </p:sp>
      <p:sp>
        <p:nvSpPr>
          <p:cNvPr id="5" name="Content Placeholder 4"/>
          <p:cNvSpPr>
            <a:spLocks noGrp="1"/>
          </p:cNvSpPr>
          <p:nvPr>
            <p:ph idx="1"/>
          </p:nvPr>
        </p:nvSpPr>
        <p:spPr>
          <a:xfrm>
            <a:off x="228600" y="1600200"/>
            <a:ext cx="8610599" cy="3886199"/>
          </a:xfrm>
        </p:spPr>
        <p:txBody>
          <a:bodyPr>
            <a:normAutofit/>
          </a:bodyPr>
          <a:lstStyle/>
          <a:p>
            <a:r>
              <a:rPr lang="en-US" sz="3200" dirty="0" smtClean="0"/>
              <a:t>Is the patient an employee or independent contractor?</a:t>
            </a:r>
          </a:p>
          <a:p>
            <a:r>
              <a:rPr lang="en-US" sz="3200" dirty="0" smtClean="0"/>
              <a:t>Is the patient an owner or family member of the owner of the company/employer (waiver)?</a:t>
            </a:r>
          </a:p>
          <a:p>
            <a:r>
              <a:rPr lang="en-US" sz="3200" dirty="0" smtClean="0"/>
              <a:t>Assuming the patient is an employee, does the patient have the right to refuse to file a worker’s compensation claim?</a:t>
            </a:r>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219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685800"/>
            <a:ext cx="8229600" cy="1066800"/>
          </a:xfrm>
        </p:spPr>
        <p:txBody>
          <a:bodyPr>
            <a:normAutofit/>
          </a:bodyPr>
          <a:lstStyle/>
          <a:p>
            <a:r>
              <a:rPr lang="en-US" dirty="0" smtClean="0"/>
              <a:t>Patient Registration </a:t>
            </a:r>
            <a:endParaRPr lang="en-US" dirty="0"/>
          </a:p>
        </p:txBody>
      </p:sp>
      <p:sp>
        <p:nvSpPr>
          <p:cNvPr id="7" name="Content Placeholder 6"/>
          <p:cNvSpPr>
            <a:spLocks noGrp="1"/>
          </p:cNvSpPr>
          <p:nvPr>
            <p:ph idx="1"/>
          </p:nvPr>
        </p:nvSpPr>
        <p:spPr>
          <a:xfrm>
            <a:off x="573580" y="1944687"/>
            <a:ext cx="8043333" cy="3468688"/>
          </a:xfrm>
        </p:spPr>
        <p:txBody>
          <a:bodyPr>
            <a:noAutofit/>
          </a:bodyPr>
          <a:lstStyle/>
          <a:p>
            <a:r>
              <a:rPr lang="en-US" sz="4000" dirty="0" smtClean="0"/>
              <a:t>“The patient states that he does a lot of standing for his job.  He lifted his right leg 2 days ago while working.  He immediately experienced some right calf pain.”</a:t>
            </a:r>
            <a:endParaRPr lang="en-US" sz="4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72"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102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smtClean="0"/>
              <a:t>Patient Registration</a:t>
            </a:r>
            <a:endParaRPr lang="en-US" dirty="0"/>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smtClean="0"/>
              <a:t>Is the patient claiming he/she sustained a personal injury </a:t>
            </a:r>
            <a:r>
              <a:rPr lang="en-US" sz="3200" dirty="0"/>
              <a:t>arising out of and in the  course of </a:t>
            </a:r>
            <a:r>
              <a:rPr lang="en-US" sz="3200" dirty="0" smtClean="0"/>
              <a:t>employment?</a:t>
            </a:r>
          </a:p>
          <a:p>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166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smtClean="0"/>
              <a:t>Patient Registration</a:t>
            </a:r>
            <a:endParaRPr lang="en-US" dirty="0"/>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smtClean="0"/>
              <a:t>“This 24-year old male presents here with his mom.  For the past 2 days he has experienced left-sided sharp chest pain exacerbated with deep breathing and torso movements.  …The patient can recall no specific injury however the day before he had an extremely busy shift while working at a local restaurant kitchen.”</a:t>
            </a:r>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74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50" y="152400"/>
            <a:ext cx="8229600" cy="1143000"/>
          </a:xfrm>
        </p:spPr>
        <p:txBody>
          <a:bodyPr>
            <a:normAutofit/>
          </a:bodyPr>
          <a:lstStyle/>
          <a:p>
            <a:pPr algn="ctr"/>
            <a:r>
              <a:rPr lang="en-US" sz="5400" dirty="0">
                <a:solidFill>
                  <a:srgbClr val="002060"/>
                </a:solidFill>
              </a:rPr>
              <a:t>Headlines</a:t>
            </a:r>
          </a:p>
        </p:txBody>
      </p:sp>
      <p:sp>
        <p:nvSpPr>
          <p:cNvPr id="3" name="Content Placeholder 2"/>
          <p:cNvSpPr>
            <a:spLocks noGrp="1"/>
          </p:cNvSpPr>
          <p:nvPr>
            <p:ph idx="1"/>
          </p:nvPr>
        </p:nvSpPr>
        <p:spPr>
          <a:xfrm>
            <a:off x="605847" y="1143000"/>
            <a:ext cx="7728672" cy="4830763"/>
          </a:xfrm>
        </p:spPr>
        <p:txBody>
          <a:bodyPr>
            <a:noAutofit/>
          </a:bodyPr>
          <a:lstStyle/>
          <a:p>
            <a:pPr marL="514350" indent="-514350">
              <a:buFont typeface="+mj-lt"/>
              <a:buAutoNum type="arabicPeriod"/>
            </a:pPr>
            <a:r>
              <a:rPr lang="en-US" sz="4000" dirty="0" smtClean="0">
                <a:solidFill>
                  <a:srgbClr val="002060"/>
                </a:solidFill>
              </a:rPr>
              <a:t>New Governor</a:t>
            </a:r>
          </a:p>
          <a:p>
            <a:pPr marL="514350" indent="-514350">
              <a:buFont typeface="+mj-lt"/>
              <a:buAutoNum type="arabicPeriod"/>
            </a:pPr>
            <a:r>
              <a:rPr lang="en-US" sz="4000" dirty="0" smtClean="0">
                <a:solidFill>
                  <a:srgbClr val="002060"/>
                </a:solidFill>
              </a:rPr>
              <a:t>New Workers’ Compensation Board Executive Director</a:t>
            </a:r>
          </a:p>
          <a:p>
            <a:pPr marL="514350" indent="-514350">
              <a:buFont typeface="+mj-lt"/>
              <a:buAutoNum type="arabicPeriod"/>
            </a:pPr>
            <a:r>
              <a:rPr lang="en-US" sz="4000" dirty="0" smtClean="0">
                <a:solidFill>
                  <a:srgbClr val="002060"/>
                </a:solidFill>
              </a:rPr>
              <a:t>New Board Rules Chapter 5, aka MFS Effective 9-1-18</a:t>
            </a:r>
            <a:endParaRPr lang="en-US" sz="4000" dirty="0">
              <a:solidFill>
                <a:srgbClr val="002060"/>
              </a:solidFill>
            </a:endParaRPr>
          </a:p>
          <a:p>
            <a:pPr marL="514350" indent="-514350">
              <a:buFont typeface="+mj-lt"/>
              <a:buAutoNum type="arabicPeriod"/>
            </a:pPr>
            <a:r>
              <a:rPr lang="en-US" sz="4000" dirty="0" smtClean="0">
                <a:solidFill>
                  <a:srgbClr val="002060"/>
                </a:solidFill>
              </a:rPr>
              <a:t>New Rates Effective 1-1-19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40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smtClean="0"/>
              <a:t>Patient Registration</a:t>
            </a:r>
            <a:endParaRPr lang="en-US" dirty="0"/>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smtClean="0"/>
              <a:t>This patient is stating he can recall no specific injury, should this be registered as workers’ compensation?</a:t>
            </a:r>
          </a:p>
          <a:p>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721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Patient Registration:</a:t>
            </a:r>
            <a:r>
              <a:rPr lang="en-US" dirty="0" smtClean="0"/>
              <a:t/>
            </a:r>
            <a:br>
              <a:rPr lang="en-US" dirty="0" smtClean="0"/>
            </a:br>
            <a:r>
              <a:rPr lang="en-US" dirty="0" smtClean="0"/>
              <a:t>Medicare Set Asides</a:t>
            </a:r>
            <a:endParaRPr lang="en-US" dirty="0"/>
          </a:p>
        </p:txBody>
      </p:sp>
      <p:sp>
        <p:nvSpPr>
          <p:cNvPr id="3" name="Content Placeholder 2"/>
          <p:cNvSpPr>
            <a:spLocks noGrp="1"/>
          </p:cNvSpPr>
          <p:nvPr>
            <p:ph idx="1"/>
          </p:nvPr>
        </p:nvSpPr>
        <p:spPr>
          <a:xfrm>
            <a:off x="872067" y="1828800"/>
            <a:ext cx="7408333" cy="4297363"/>
          </a:xfrm>
        </p:spPr>
        <p:txBody>
          <a:bodyPr>
            <a:normAutofit/>
          </a:bodyPr>
          <a:lstStyle/>
          <a:p>
            <a:r>
              <a:rPr lang="en-US" sz="3600" dirty="0" smtClean="0"/>
              <a:t>A </a:t>
            </a:r>
            <a:r>
              <a:rPr lang="en-US" sz="3600" dirty="0"/>
              <a:t>WCMSA allocates a portion of a workers’ compensation settlement for all future work-injury-related medical expenses that are covered and otherwise reimbursable by Medicare.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660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Patient Registration: </a:t>
            </a:r>
            <a:r>
              <a:rPr lang="en-US" dirty="0" smtClean="0"/>
              <a:t/>
            </a:r>
            <a:br>
              <a:rPr lang="en-US" dirty="0" smtClean="0"/>
            </a:br>
            <a:r>
              <a:rPr lang="en-US" dirty="0" smtClean="0"/>
              <a:t>Medicare Set Asides</a:t>
            </a:r>
            <a:endParaRPr lang="en-US" dirty="0"/>
          </a:p>
        </p:txBody>
      </p:sp>
      <p:sp>
        <p:nvSpPr>
          <p:cNvPr id="3" name="Content Placeholder 2"/>
          <p:cNvSpPr>
            <a:spLocks noGrp="1"/>
          </p:cNvSpPr>
          <p:nvPr>
            <p:ph idx="1"/>
          </p:nvPr>
        </p:nvSpPr>
        <p:spPr>
          <a:xfrm>
            <a:off x="609600" y="1905000"/>
            <a:ext cx="7738533" cy="4724400"/>
          </a:xfrm>
        </p:spPr>
        <p:txBody>
          <a:bodyPr>
            <a:normAutofit/>
          </a:bodyPr>
          <a:lstStyle/>
          <a:p>
            <a:r>
              <a:rPr lang="en-US" sz="2800" dirty="0" smtClean="0">
                <a:solidFill>
                  <a:srgbClr val="FF0000"/>
                </a:solidFill>
              </a:rPr>
              <a:t>Best practice is to </a:t>
            </a:r>
            <a:r>
              <a:rPr lang="en-US" sz="2800" dirty="0">
                <a:solidFill>
                  <a:srgbClr val="FF0000"/>
                </a:solidFill>
              </a:rPr>
              <a:t>establish a separate financial class for employees with a WCMSA to facilitate the </a:t>
            </a:r>
            <a:r>
              <a:rPr lang="en-US" sz="2800" dirty="0" smtClean="0">
                <a:solidFill>
                  <a:srgbClr val="FF0000"/>
                </a:solidFill>
              </a:rPr>
              <a:t>billing/payment process</a:t>
            </a:r>
            <a:r>
              <a:rPr lang="en-US" sz="2800" dirty="0">
                <a:solidFill>
                  <a:srgbClr val="FF0000"/>
                </a:solidFill>
              </a:rPr>
              <a:t>. </a:t>
            </a:r>
            <a:endParaRPr lang="en-US" sz="2800" dirty="0" smtClean="0">
              <a:solidFill>
                <a:srgbClr val="FF0000"/>
              </a:solidFill>
            </a:endParaRPr>
          </a:p>
          <a:p>
            <a:pPr lvl="1"/>
            <a:r>
              <a:rPr lang="en-US" sz="2800" dirty="0" smtClean="0"/>
              <a:t>If you mistakenly bill Medicare </a:t>
            </a:r>
            <a:r>
              <a:rPr lang="en-US" sz="2800" dirty="0"/>
              <a:t>or other insurer for treatment related to the work injury, </a:t>
            </a:r>
            <a:r>
              <a:rPr lang="en-US" sz="2800" dirty="0" smtClean="0"/>
              <a:t>you are responsible </a:t>
            </a:r>
            <a:r>
              <a:rPr lang="en-US" sz="2800" dirty="0"/>
              <a:t>for refunding any payments received for that treatment. </a:t>
            </a:r>
            <a:endParaRPr lang="en-US"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65174"/>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51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rmAutofit fontScale="90000"/>
          </a:bodyPr>
          <a:lstStyle/>
          <a:p>
            <a:r>
              <a:rPr lang="en-US" b="1" dirty="0" smtClean="0"/>
              <a:t>Patient Registration</a:t>
            </a:r>
            <a:r>
              <a:rPr lang="en-US" dirty="0" smtClean="0"/>
              <a:t>: M-1 Form</a:t>
            </a:r>
            <a:endParaRPr lang="en-US" dirty="0"/>
          </a:p>
        </p:txBody>
      </p:sp>
      <p:sp>
        <p:nvSpPr>
          <p:cNvPr id="3" name="Content Placeholder 2"/>
          <p:cNvSpPr>
            <a:spLocks noGrp="1"/>
          </p:cNvSpPr>
          <p:nvPr>
            <p:ph idx="1"/>
          </p:nvPr>
        </p:nvSpPr>
        <p:spPr>
          <a:xfrm>
            <a:off x="233082" y="2289129"/>
            <a:ext cx="8382000" cy="3386735"/>
          </a:xfrm>
        </p:spPr>
        <p:txBody>
          <a:bodyPr numCol="2">
            <a:noAutofit/>
          </a:bodyPr>
          <a:lstStyle/>
          <a:p>
            <a:pPr marL="1085850" lvl="1" indent="-685800"/>
            <a:r>
              <a:rPr lang="en-US" sz="1800" b="1" dirty="0" smtClean="0">
                <a:latin typeface="Arial" panose="020B0604020202020204" pitchFamily="34" charset="0"/>
                <a:cs typeface="Arial" panose="020B0604020202020204" pitchFamily="34" charset="0"/>
              </a:rPr>
              <a:t>EMPLOYEE </a:t>
            </a:r>
            <a:r>
              <a:rPr lang="en-US" sz="1800" b="1" dirty="0">
                <a:latin typeface="Arial" panose="020B0604020202020204" pitchFamily="34" charset="0"/>
                <a:cs typeface="Arial" panose="020B0604020202020204" pitchFamily="34" charset="0"/>
              </a:rPr>
              <a:t>NAME:</a:t>
            </a:r>
          </a:p>
          <a:p>
            <a:pPr marL="1085850" lvl="1" indent="-685800"/>
            <a:r>
              <a:rPr lang="en-US" sz="1800" b="1" dirty="0">
                <a:latin typeface="Arial" panose="020B0604020202020204" pitchFamily="34" charset="0"/>
                <a:cs typeface="Arial" panose="020B0604020202020204" pitchFamily="34" charset="0"/>
              </a:rPr>
              <a:t>EMPLOYEE SSN (last 4 digits only):</a:t>
            </a:r>
          </a:p>
          <a:p>
            <a:pPr marL="1085850" lvl="1" indent="-685800"/>
            <a:r>
              <a:rPr lang="en-US" sz="1800" b="1" dirty="0" smtClean="0">
                <a:latin typeface="Arial" panose="020B0604020202020204" pitchFamily="34" charset="0"/>
                <a:cs typeface="Arial" panose="020B0604020202020204" pitchFamily="34" charset="0"/>
              </a:rPr>
              <a:t>EMPLOYEE </a:t>
            </a:r>
            <a:r>
              <a:rPr lang="en-US" sz="1800" b="1" dirty="0">
                <a:latin typeface="Arial" panose="020B0604020202020204" pitchFamily="34" charset="0"/>
                <a:cs typeface="Arial" panose="020B0604020202020204" pitchFamily="34" charset="0"/>
              </a:rPr>
              <a:t>DOB:</a:t>
            </a:r>
          </a:p>
          <a:p>
            <a:pPr marL="1085850" lvl="1" indent="-685800"/>
            <a:r>
              <a:rPr lang="en-US" sz="1800" b="1" dirty="0">
                <a:latin typeface="Arial" panose="020B0604020202020204" pitchFamily="34" charset="0"/>
                <a:cs typeface="Arial" panose="020B0604020202020204" pitchFamily="34" charset="0"/>
              </a:rPr>
              <a:t>EMPLOYEE PHONE:</a:t>
            </a:r>
          </a:p>
          <a:p>
            <a:pPr marL="1085850" lvl="1" indent="-685800"/>
            <a:r>
              <a:rPr lang="en-US" sz="1800" b="1" dirty="0">
                <a:latin typeface="Arial" panose="020B0604020202020204" pitchFamily="34" charset="0"/>
                <a:cs typeface="Arial" panose="020B0604020202020204" pitchFamily="34" charset="0"/>
              </a:rPr>
              <a:t>EMPLOYER NAME:</a:t>
            </a:r>
          </a:p>
          <a:p>
            <a:pPr marL="1085850" lvl="1" indent="-685800"/>
            <a:r>
              <a:rPr lang="en-US" sz="1800" b="1" dirty="0">
                <a:latin typeface="Arial" panose="020B0604020202020204" pitchFamily="34" charset="0"/>
                <a:cs typeface="Arial" panose="020B0604020202020204" pitchFamily="34" charset="0"/>
              </a:rPr>
              <a:t>EMPLOYER ADDRESS:</a:t>
            </a:r>
          </a:p>
          <a:p>
            <a:pPr marL="1085850" lvl="1" indent="-685800"/>
            <a:r>
              <a:rPr lang="en-US" sz="1800" b="1" dirty="0">
                <a:latin typeface="Arial" panose="020B0604020202020204" pitchFamily="34" charset="0"/>
                <a:cs typeface="Arial" panose="020B0604020202020204" pitchFamily="34" charset="0"/>
              </a:rPr>
              <a:t>DATE OF INJURY:</a:t>
            </a:r>
          </a:p>
          <a:p>
            <a:pPr marL="1085850" lvl="1" indent="-685800"/>
            <a:r>
              <a:rPr lang="en-US" sz="1800" b="1" dirty="0" smtClean="0">
                <a:latin typeface="Arial" panose="020B0604020202020204" pitchFamily="34" charset="0"/>
                <a:cs typeface="Arial" panose="020B0604020202020204" pitchFamily="34" charset="0"/>
              </a:rPr>
              <a:t>TIME </a:t>
            </a:r>
            <a:r>
              <a:rPr lang="en-US" sz="1800" b="1" dirty="0">
                <a:latin typeface="Arial" panose="020B0604020202020204" pitchFamily="34" charset="0"/>
                <a:cs typeface="Arial" panose="020B0604020202020204" pitchFamily="34" charset="0"/>
              </a:rPr>
              <a:t>OF INJURY: </a:t>
            </a:r>
            <a:endParaRPr lang="en-US" sz="1800" b="1" dirty="0" smtClean="0">
              <a:latin typeface="Arial" panose="020B0604020202020204" pitchFamily="34" charset="0"/>
              <a:cs typeface="Arial" panose="020B0604020202020204" pitchFamily="34" charset="0"/>
            </a:endParaRPr>
          </a:p>
          <a:p>
            <a:pPr marL="1085850" lvl="1" indent="-685800"/>
            <a:endParaRPr lang="en-US" sz="1800" b="1" dirty="0" smtClean="0">
              <a:latin typeface="Arial" panose="020B0604020202020204" pitchFamily="34" charset="0"/>
              <a:cs typeface="Arial" panose="020B0604020202020204" pitchFamily="34" charset="0"/>
            </a:endParaRPr>
          </a:p>
          <a:p>
            <a:pPr marL="1085850" lvl="1" indent="-685800"/>
            <a:r>
              <a:rPr lang="en-US" sz="1800" b="1" dirty="0" smtClean="0">
                <a:latin typeface="Arial" panose="020B0604020202020204" pitchFamily="34" charset="0"/>
                <a:cs typeface="Arial" panose="020B0604020202020204" pitchFamily="34" charset="0"/>
              </a:rPr>
              <a:t>DID </a:t>
            </a:r>
            <a:r>
              <a:rPr lang="en-US" sz="1800" b="1" dirty="0">
                <a:latin typeface="Arial" panose="020B0604020202020204" pitchFamily="34" charset="0"/>
                <a:cs typeface="Arial" panose="020B0604020202020204" pitchFamily="34" charset="0"/>
              </a:rPr>
              <a:t>INJURY OCCUR ON EMPLOYER PREMISES? </a:t>
            </a:r>
            <a:r>
              <a:rPr lang="en-US" sz="1800" b="1" dirty="0" smtClean="0">
                <a:latin typeface="Arial" panose="020B0604020202020204" pitchFamily="34" charset="0"/>
                <a:cs typeface="Arial" panose="020B0604020202020204" pitchFamily="34" charset="0"/>
              </a:rPr>
              <a:t>IF </a:t>
            </a:r>
            <a:r>
              <a:rPr lang="en-US" sz="1800" b="1" dirty="0">
                <a:latin typeface="Arial" panose="020B0604020202020204" pitchFamily="34" charset="0"/>
                <a:cs typeface="Arial" panose="020B0604020202020204" pitchFamily="34" charset="0"/>
              </a:rPr>
              <a:t>NO, LIST PLACE OF INJURY</a:t>
            </a:r>
          </a:p>
          <a:p>
            <a:pPr marL="1085850" lvl="1" indent="-685800"/>
            <a:r>
              <a:rPr lang="en-US" sz="1800" b="1" dirty="0">
                <a:latin typeface="Arial" panose="020B0604020202020204" pitchFamily="34" charset="0"/>
                <a:cs typeface="Arial" panose="020B0604020202020204" pitchFamily="34" charset="0"/>
              </a:rPr>
              <a:t>SUPERVISOR’S NAME</a:t>
            </a:r>
          </a:p>
          <a:p>
            <a:pPr marL="1085850" lvl="1" indent="-685800"/>
            <a:r>
              <a:rPr lang="en-US" sz="1800" b="1" dirty="0">
                <a:latin typeface="Arial" panose="020B0604020202020204" pitchFamily="34" charset="0"/>
                <a:cs typeface="Arial" panose="020B0604020202020204" pitchFamily="34" charset="0"/>
              </a:rPr>
              <a:t>SUPERVISOR’S PHONE:</a:t>
            </a:r>
          </a:p>
          <a:p>
            <a:pPr marL="1085850" lvl="1" indent="-685800"/>
            <a:r>
              <a:rPr lang="en-US" sz="1800" b="1" dirty="0">
                <a:latin typeface="Arial" panose="020B0604020202020204" pitchFamily="34" charset="0"/>
                <a:cs typeface="Arial" panose="020B0604020202020204" pitchFamily="34" charset="0"/>
              </a:rPr>
              <a:t>EMPLOYER FAX:</a:t>
            </a:r>
          </a:p>
          <a:p>
            <a:pPr marL="1085850" lvl="1" indent="-685800"/>
            <a:r>
              <a:rPr lang="en-US" sz="1800" b="1" dirty="0">
                <a:latin typeface="Arial" panose="020B0604020202020204" pitchFamily="34" charset="0"/>
                <a:cs typeface="Arial" panose="020B0604020202020204" pitchFamily="34" charset="0"/>
              </a:rPr>
              <a:t>NATURE/CAUSE OF INJURY:</a:t>
            </a:r>
            <a:endParaRPr lang="en-US" sz="300" b="1" dirty="0">
              <a:latin typeface="Berlin Sans FB Demi" panose="020E0802020502020306" pitchFamily="34" charset="0"/>
            </a:endParaRPr>
          </a:p>
        </p:txBody>
      </p:sp>
      <p:sp>
        <p:nvSpPr>
          <p:cNvPr id="4" name="Rectangle 3"/>
          <p:cNvSpPr/>
          <p:nvPr/>
        </p:nvSpPr>
        <p:spPr>
          <a:xfrm>
            <a:off x="838200" y="1447800"/>
            <a:ext cx="7171765" cy="830997"/>
          </a:xfrm>
          <a:prstGeom prst="rect">
            <a:avLst/>
          </a:prstGeom>
        </p:spPr>
        <p:txBody>
          <a:bodyPr wrap="square">
            <a:spAutoFit/>
          </a:bodyPr>
          <a:lstStyle/>
          <a:p>
            <a:pPr lvl="0" algn="ctr" fontAlgn="auto">
              <a:spcBef>
                <a:spcPct val="20000"/>
              </a:spcBef>
              <a:spcAft>
                <a:spcPts val="0"/>
              </a:spcAft>
              <a:buClr>
                <a:srgbClr val="31B6FD"/>
              </a:buClr>
              <a:buSzPct val="100000"/>
            </a:pPr>
            <a:r>
              <a:rPr lang="en-US" sz="2400" b="1" dirty="0">
                <a:solidFill>
                  <a:srgbClr val="073E87"/>
                </a:solidFill>
                <a:cs typeface="Arial" panose="020B0604020202020204" pitchFamily="34" charset="0"/>
              </a:rPr>
              <a:t>HEADER INFORMATION ON THE M-1 DIAGNOSTIC MEDICAL REPORT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37"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89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Patient Registration: </a:t>
            </a:r>
            <a:r>
              <a:rPr lang="en-US" dirty="0" smtClean="0"/>
              <a:t>M-1 Form</a:t>
            </a:r>
            <a:endParaRPr lang="en-US" dirty="0"/>
          </a:p>
        </p:txBody>
      </p:sp>
      <p:sp>
        <p:nvSpPr>
          <p:cNvPr id="3" name="Content Placeholder 2"/>
          <p:cNvSpPr>
            <a:spLocks noGrp="1"/>
          </p:cNvSpPr>
          <p:nvPr>
            <p:ph idx="1"/>
          </p:nvPr>
        </p:nvSpPr>
        <p:spPr>
          <a:xfrm>
            <a:off x="762001" y="2209800"/>
            <a:ext cx="7518400" cy="3916363"/>
          </a:xfrm>
        </p:spPr>
        <p:txBody>
          <a:bodyPr>
            <a:normAutofit/>
          </a:bodyPr>
          <a:lstStyle/>
          <a:p>
            <a:r>
              <a:rPr lang="en-US" sz="4800" dirty="0" smtClean="0">
                <a:cs typeface="Arial" panose="020B0604020202020204" pitchFamily="34" charset="0"/>
              </a:rPr>
              <a:t>Capture the employee/patient name, SSN, DOB, and phone number.</a:t>
            </a:r>
            <a:endParaRPr lang="en-US" sz="3200" dirty="0">
              <a:cs typeface="Arial" panose="020B0604020202020204" pitchFamily="34" charset="0"/>
            </a:endParaRPr>
          </a:p>
          <a:p>
            <a:pPr marL="1085850" lvl="1" indent="-685800">
              <a:buFont typeface="Arial" panose="020B0604020202020204" pitchFamily="34" charset="0"/>
              <a:buChar char="•"/>
            </a:pPr>
            <a:endParaRPr lang="en-US" sz="5000" dirty="0" smtClean="0">
              <a:latin typeface="Arial" panose="020B0604020202020204" pitchFamily="34" charset="0"/>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92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Patient Registration: </a:t>
            </a:r>
            <a:r>
              <a:rPr lang="en-US" dirty="0" smtClean="0"/>
              <a:t>M-1 Form</a:t>
            </a:r>
            <a:endParaRPr lang="en-US" dirty="0"/>
          </a:p>
        </p:txBody>
      </p:sp>
      <p:sp>
        <p:nvSpPr>
          <p:cNvPr id="3" name="Content Placeholder 2"/>
          <p:cNvSpPr>
            <a:spLocks noGrp="1"/>
          </p:cNvSpPr>
          <p:nvPr>
            <p:ph idx="1"/>
          </p:nvPr>
        </p:nvSpPr>
        <p:spPr>
          <a:xfrm>
            <a:off x="685801" y="1905000"/>
            <a:ext cx="7620000" cy="4038600"/>
          </a:xfrm>
        </p:spPr>
        <p:txBody>
          <a:bodyPr>
            <a:noAutofit/>
          </a:bodyPr>
          <a:lstStyle/>
          <a:p>
            <a:r>
              <a:rPr lang="en-US" sz="4400" dirty="0" smtClean="0">
                <a:cs typeface="Arial" panose="020B0604020202020204" pitchFamily="34" charset="0"/>
              </a:rPr>
              <a:t>Capture the name, address, and fax number of the employer of injury.</a:t>
            </a:r>
          </a:p>
          <a:p>
            <a:pPr marL="1085850" lvl="1" indent="-685800"/>
            <a:r>
              <a:rPr lang="en-US" sz="3600" dirty="0" smtClean="0">
                <a:cs typeface="Arial" panose="020B0604020202020204" pitchFamily="34" charset="0"/>
              </a:rPr>
              <a:t>This may or may not be the patient’s current employer.</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12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Patient Registration: </a:t>
            </a:r>
            <a:r>
              <a:rPr lang="en-US" dirty="0" smtClean="0"/>
              <a:t>M-1 Form</a:t>
            </a:r>
            <a:endParaRPr lang="en-US" dirty="0"/>
          </a:p>
        </p:txBody>
      </p:sp>
      <p:sp>
        <p:nvSpPr>
          <p:cNvPr id="3" name="Content Placeholder 2"/>
          <p:cNvSpPr>
            <a:spLocks noGrp="1"/>
          </p:cNvSpPr>
          <p:nvPr>
            <p:ph idx="1"/>
          </p:nvPr>
        </p:nvSpPr>
        <p:spPr>
          <a:xfrm>
            <a:off x="872067" y="2133601"/>
            <a:ext cx="7357533" cy="3276600"/>
          </a:xfrm>
        </p:spPr>
        <p:txBody>
          <a:bodyPr>
            <a:normAutofit fontScale="85000" lnSpcReduction="10000"/>
          </a:bodyPr>
          <a:lstStyle/>
          <a:p>
            <a:r>
              <a:rPr lang="en-US" sz="5400" dirty="0" smtClean="0">
                <a:cs typeface="Arial" panose="020B0604020202020204" pitchFamily="34" charset="0"/>
              </a:rPr>
              <a:t>Capture the date, time  and location of the injury.</a:t>
            </a:r>
          </a:p>
          <a:p>
            <a:pPr marL="960120" lvl="1" indent="-685800"/>
            <a:r>
              <a:rPr lang="en-US" sz="5000" dirty="0">
                <a:cs typeface="Arial" panose="020B0604020202020204" pitchFamily="34" charset="0"/>
              </a:rPr>
              <a:t>This may or may not be the </a:t>
            </a:r>
            <a:r>
              <a:rPr lang="en-US" sz="5000" dirty="0" smtClean="0">
                <a:cs typeface="Arial" panose="020B0604020202020204" pitchFamily="34" charset="0"/>
              </a:rPr>
              <a:t>address </a:t>
            </a:r>
            <a:r>
              <a:rPr lang="en-US" sz="5000" dirty="0">
                <a:cs typeface="Arial" panose="020B0604020202020204" pitchFamily="34" charset="0"/>
              </a:rPr>
              <a:t>of the </a:t>
            </a:r>
            <a:r>
              <a:rPr lang="en-US" sz="5000" dirty="0" smtClean="0">
                <a:cs typeface="Arial" panose="020B0604020202020204" pitchFamily="34" charset="0"/>
              </a:rPr>
              <a:t>employer.</a:t>
            </a:r>
            <a:endParaRPr lang="en-US" sz="5000" dirty="0">
              <a:cs typeface="Arial" panose="020B0604020202020204" pitchFamily="34" charset="0"/>
            </a:endParaRPr>
          </a:p>
          <a:p>
            <a:pPr marL="960120" lvl="1" indent="-685800"/>
            <a:endParaRPr lang="en-US" sz="5000" dirty="0" smtClean="0">
              <a:latin typeface="Arial" panose="020B0604020202020204" pitchFamily="34" charset="0"/>
              <a:cs typeface="Arial" panose="020B0604020202020204" pitchFamily="34" charset="0"/>
            </a:endParaRPr>
          </a:p>
          <a:p>
            <a:pPr marL="0" indent="0">
              <a:buNone/>
            </a:pPr>
            <a:endParaRPr lang="en-US" sz="5400" dirty="0" smtClean="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08" y="536454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92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Patient Registration: </a:t>
            </a:r>
            <a:r>
              <a:rPr lang="en-US" dirty="0" smtClean="0"/>
              <a:t>M-1 Form</a:t>
            </a:r>
            <a:endParaRPr lang="en-US" dirty="0"/>
          </a:p>
        </p:txBody>
      </p:sp>
      <p:sp>
        <p:nvSpPr>
          <p:cNvPr id="3" name="Content Placeholder 2"/>
          <p:cNvSpPr>
            <a:spLocks noGrp="1"/>
          </p:cNvSpPr>
          <p:nvPr>
            <p:ph idx="1"/>
          </p:nvPr>
        </p:nvSpPr>
        <p:spPr>
          <a:xfrm>
            <a:off x="819150" y="2057400"/>
            <a:ext cx="7543800" cy="3733800"/>
          </a:xfrm>
        </p:spPr>
        <p:txBody>
          <a:bodyPr>
            <a:normAutofit/>
          </a:bodyPr>
          <a:lstStyle/>
          <a:p>
            <a:r>
              <a:rPr lang="en-US" sz="5400" dirty="0" smtClean="0">
                <a:cs typeface="Arial" panose="020B0604020202020204" pitchFamily="34" charset="0"/>
              </a:rPr>
              <a:t>Capture the name and phone number of the employee’s supervisor.</a:t>
            </a:r>
          </a:p>
          <a:p>
            <a:pPr marL="0" indent="0">
              <a:buNone/>
            </a:pPr>
            <a:endParaRPr lang="en-US" sz="5400" dirty="0" smtClean="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00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smtClean="0"/>
              <a:t>Patient Registration: </a:t>
            </a:r>
            <a:r>
              <a:rPr lang="en-US" dirty="0" smtClean="0"/>
              <a:t>M-1 Form</a:t>
            </a:r>
            <a:endParaRPr lang="en-US" dirty="0"/>
          </a:p>
        </p:txBody>
      </p:sp>
      <p:sp>
        <p:nvSpPr>
          <p:cNvPr id="3" name="Content Placeholder 2"/>
          <p:cNvSpPr>
            <a:spLocks noGrp="1"/>
          </p:cNvSpPr>
          <p:nvPr>
            <p:ph idx="1"/>
          </p:nvPr>
        </p:nvSpPr>
        <p:spPr>
          <a:xfrm>
            <a:off x="563751" y="2057400"/>
            <a:ext cx="8000999" cy="3581399"/>
          </a:xfrm>
        </p:spPr>
        <p:txBody>
          <a:bodyPr>
            <a:normAutofit fontScale="85000" lnSpcReduction="10000"/>
          </a:bodyPr>
          <a:lstStyle/>
          <a:p>
            <a:r>
              <a:rPr lang="en-US" sz="5400" dirty="0" smtClean="0">
                <a:cs typeface="Arial" panose="020B0604020202020204" pitchFamily="34" charset="0"/>
              </a:rPr>
              <a:t>Capture the nature/cause of the employee/patient’s work-related injury or illness.</a:t>
            </a:r>
          </a:p>
          <a:p>
            <a:pPr marL="1085850" lvl="1" indent="-685800"/>
            <a:r>
              <a:rPr lang="en-US" sz="5000" dirty="0" smtClean="0">
                <a:solidFill>
                  <a:srgbClr val="FF0000"/>
                </a:solidFill>
                <a:cs typeface="Arial" panose="020B0604020202020204" pitchFamily="34" charset="0"/>
              </a:rPr>
              <a:t>Use words, not diagnosis codes!</a:t>
            </a:r>
          </a:p>
          <a:p>
            <a:pPr marL="0" indent="0">
              <a:buNone/>
            </a:pPr>
            <a:endParaRPr lang="en-US" sz="5400" dirty="0" smtClean="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6"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88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a:t>
            </a:r>
            <a:r>
              <a:rPr lang="en-US" sz="2000" b="0" i="0" u="none" strike="noStrike" baseline="0" dirty="0" smtClean="0">
                <a:solidFill>
                  <a:schemeClr val="tx1">
                    <a:lumMod val="40000"/>
                    <a:lumOff val="60000"/>
                  </a:schemeClr>
                </a:solidFill>
                <a:latin typeface="Arial Black" pitchFamily="34" charset="0"/>
                <a:cs typeface="Arial"/>
              </a:rPr>
              <a:t>Registration</a:t>
            </a:r>
            <a:endParaRPr lang="en-US" sz="2000" b="0" i="0" u="none" strike="noStrike" baseline="0" dirty="0">
              <a:solidFill>
                <a:schemeClr val="tx1">
                  <a:lumMod val="40000"/>
                  <a:lumOff val="60000"/>
                </a:schemeClr>
              </a:solidFill>
              <a:latin typeface="Arial Black" pitchFamily="34" charset="0"/>
              <a:cs typeface="Arial"/>
            </a:endParaRP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smtClean="0">
              <a:solidFill>
                <a:schemeClr val="tx1">
                  <a:lumMod val="40000"/>
                  <a:lumOff val="60000"/>
                </a:schemeClr>
              </a:solidFill>
              <a:latin typeface="Arial Black" pitchFamily="34" charset="0"/>
              <a:cs typeface="Arial"/>
            </a:endParaRPr>
          </a:p>
          <a:p>
            <a:pPr marL="0" indent="0" algn="ctr" rtl="0">
              <a:defRPr sz="1000"/>
            </a:pPr>
            <a:r>
              <a:rPr lang="en-US" sz="2000" dirty="0" smtClean="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a:t>
            </a:r>
            <a:r>
              <a:rPr lang="en-US" sz="1800" b="0" i="0" u="none" strike="noStrike" baseline="0" dirty="0" smtClean="0">
                <a:solidFill>
                  <a:schemeClr val="tx1">
                    <a:lumMod val="40000"/>
                    <a:lumOff val="60000"/>
                  </a:schemeClr>
                </a:solidFill>
                <a:latin typeface="Arial Black" pitchFamily="34" charset="0"/>
                <a:ea typeface="+mn-ea"/>
                <a:cs typeface="Arial"/>
              </a:rPr>
              <a:t>Form</a:t>
            </a:r>
            <a:r>
              <a:rPr lang="en-US" sz="1800" b="0" i="0" u="none" strike="noStrike" dirty="0" smtClean="0">
                <a:solidFill>
                  <a:schemeClr val="tx1">
                    <a:lumMod val="40000"/>
                    <a:lumOff val="60000"/>
                  </a:schemeClr>
                </a:solidFill>
                <a:latin typeface="Arial Black" pitchFamily="34" charset="0"/>
                <a:ea typeface="+mn-ea"/>
                <a:cs typeface="Arial"/>
              </a:rPr>
              <a:t> to EE/ER within 5 days</a:t>
            </a:r>
            <a:endParaRPr lang="en-US" sz="1800" b="0" i="0" u="none" strike="noStrike" baseline="0" dirty="0" smtClean="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smtClean="0">
              <a:solidFill>
                <a:schemeClr val="tx1">
                  <a:lumMod val="40000"/>
                  <a:lumOff val="60000"/>
                </a:schemeClr>
              </a:solidFill>
              <a:latin typeface="Arial Black" pitchFamily="34" charset="0"/>
            </a:endParaRPr>
          </a:p>
          <a:p>
            <a:pPr algn="ctr"/>
            <a:r>
              <a:rPr lang="en-US" sz="2000" dirty="0" smtClean="0">
                <a:solidFill>
                  <a:schemeClr val="tx1">
                    <a:lumMod val="40000"/>
                    <a:lumOff val="60000"/>
                  </a:schemeClr>
                </a:solidFill>
                <a:latin typeface="Arial Black" pitchFamily="34" charset="0"/>
              </a:rPr>
              <a:t>Billing</a:t>
            </a:r>
            <a:endParaRPr lang="en-US" sz="2000" dirty="0">
              <a:solidFill>
                <a:schemeClr val="tx1">
                  <a:lumMod val="40000"/>
                  <a:lumOff val="60000"/>
                </a:schemeClr>
              </a:solidFill>
              <a:latin typeface="Arial Black" pitchFamily="34" charset="0"/>
            </a:endParaRP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smtClean="0">
                <a:solidFill>
                  <a:schemeClr val="tx1">
                    <a:lumMod val="40000"/>
                    <a:lumOff val="60000"/>
                  </a:schemeClr>
                </a:solidFill>
                <a:latin typeface="Arial Black" pitchFamily="34" charset="0"/>
                <a:cs typeface="Arial"/>
              </a:rPr>
              <a:t>Reimbursement </a:t>
            </a:r>
            <a:endParaRPr lang="en-US" sz="2000" b="0" i="0" u="none" strike="noStrike" baseline="0" dirty="0">
              <a:solidFill>
                <a:schemeClr val="tx1">
                  <a:lumMod val="40000"/>
                  <a:lumOff val="60000"/>
                </a:schemeClr>
              </a:solidFill>
              <a:latin typeface="Arial Black" pitchFamily="34" charset="0"/>
              <a:cs typeface="Arial"/>
            </a:endParaRP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smtClean="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smtClean="0">
                <a:solidFill>
                  <a:schemeClr val="tx1">
                    <a:lumMod val="40000"/>
                    <a:lumOff val="60000"/>
                  </a:schemeClr>
                </a:solidFill>
                <a:latin typeface="Arial Black" pitchFamily="34" charset="0"/>
                <a:ea typeface="+mn-ea"/>
                <a:cs typeface="Arial"/>
              </a:rPr>
              <a:t>Appeal/Request</a:t>
            </a:r>
            <a:r>
              <a:rPr lang="en-US" sz="1800" b="0" i="0" u="none" strike="noStrike" dirty="0" smtClean="0">
                <a:solidFill>
                  <a:schemeClr val="tx1">
                    <a:lumMod val="40000"/>
                    <a:lumOff val="60000"/>
                  </a:schemeClr>
                </a:solidFill>
                <a:latin typeface="Arial Black" pitchFamily="34" charset="0"/>
                <a:ea typeface="+mn-ea"/>
                <a:cs typeface="Arial"/>
              </a:rPr>
              <a:t> for Reconsideration</a:t>
            </a:r>
          </a:p>
          <a:p>
            <a:pPr algn="ctr"/>
            <a:r>
              <a:rPr lang="en-US" sz="1800" baseline="0" dirty="0" smtClean="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smtClean="0">
                <a:solidFill>
                  <a:srgbClr val="999999"/>
                </a:solidFill>
                <a:effectLst/>
                <a:latin typeface="Arial Black"/>
                <a:ea typeface="Times New Roman"/>
                <a:cs typeface="Arial"/>
              </a:rPr>
              <a:t>Health care </a:t>
            </a:r>
            <a:r>
              <a:rPr lang="en-US" kern="1200" dirty="0">
                <a:solidFill>
                  <a:srgbClr val="999999"/>
                </a:solidFill>
                <a:effectLst/>
                <a:latin typeface="Arial Black"/>
                <a:ea typeface="Times New Roman"/>
                <a:cs typeface="Arial"/>
              </a:rPr>
              <a:t>records must also be sent with the bills</a:t>
            </a:r>
            <a:endParaRPr lang="en-US" dirty="0">
              <a:effectLst/>
              <a:latin typeface="Times New Roman"/>
              <a:ea typeface="Times New Roman"/>
            </a:endParaRPr>
          </a:p>
        </p:txBody>
      </p:sp>
      <p:sp>
        <p:nvSpPr>
          <p:cNvPr id="2" name="Oval 1"/>
          <p:cNvSpPr/>
          <p:nvPr/>
        </p:nvSpPr>
        <p:spPr>
          <a:xfrm>
            <a:off x="354134" y="1443283"/>
            <a:ext cx="7646865" cy="1428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337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68" y="0"/>
            <a:ext cx="8229600" cy="1143000"/>
          </a:xfrm>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solidFill>
                  <a:srgbClr val="002060"/>
                </a:solidFill>
              </a:rPr>
              <a:t>MFS Effective 9-1-18</a:t>
            </a:r>
            <a:endParaRPr lang="en-US" dirty="0"/>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pPr marL="0" indent="0">
              <a:buNone/>
            </a:pPr>
            <a:r>
              <a:rPr lang="en-US" sz="12800" dirty="0" smtClean="0">
                <a:solidFill>
                  <a:srgbClr val="FF0000"/>
                </a:solidFill>
              </a:rPr>
              <a:t>Submission of bills:</a:t>
            </a:r>
          </a:p>
          <a:p>
            <a:r>
              <a:rPr lang="en-US" sz="12800" u="sng" dirty="0" smtClean="0">
                <a:solidFill>
                  <a:srgbClr val="002060"/>
                </a:solidFill>
              </a:rPr>
              <a:t>Bills </a:t>
            </a:r>
            <a:r>
              <a:rPr lang="en-US" sz="12800" u="sng" dirty="0">
                <a:solidFill>
                  <a:srgbClr val="002060"/>
                </a:solidFill>
              </a:rPr>
              <a:t>for insured employers must be submitted directly to the insurer of record on the date of injury/illness. </a:t>
            </a:r>
            <a:endParaRPr lang="en-US" sz="12800" u="sng" dirty="0" smtClean="0">
              <a:solidFill>
                <a:srgbClr val="002060"/>
              </a:solidFill>
            </a:endParaRPr>
          </a:p>
          <a:p>
            <a:endParaRPr lang="en-US" sz="2500" u="sng" dirty="0">
              <a:solidFill>
                <a:srgbClr val="002060"/>
              </a:solidFill>
            </a:endParaRPr>
          </a:p>
          <a:p>
            <a:r>
              <a:rPr lang="en-US" sz="12800" u="sng" dirty="0" smtClean="0">
                <a:solidFill>
                  <a:srgbClr val="002060"/>
                </a:solidFill>
              </a:rPr>
              <a:t>Health </a:t>
            </a:r>
            <a:r>
              <a:rPr lang="en-US" sz="12800" u="sng" dirty="0">
                <a:solidFill>
                  <a:srgbClr val="002060"/>
                </a:solidFill>
              </a:rPr>
              <a:t>care providers shall attempt to verify the name of the insurer that wrote the workers’ compensation policy for the specific employer on the date of injury/illness prior to the submission of a bill to an </a:t>
            </a:r>
            <a:r>
              <a:rPr lang="en-US" sz="12800" u="sng" dirty="0" smtClean="0">
                <a:solidFill>
                  <a:srgbClr val="002060"/>
                </a:solidFill>
              </a:rPr>
              <a:t>insurer.</a:t>
            </a:r>
            <a:endParaRPr lang="en-US"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18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Authorization:</a:t>
            </a:r>
            <a:r>
              <a:rPr lang="en-US" dirty="0" smtClean="0"/>
              <a:t/>
            </a:r>
            <a:br>
              <a:rPr lang="en-US" dirty="0" smtClean="0"/>
            </a:br>
            <a:r>
              <a:rPr lang="en-US" dirty="0" smtClean="0"/>
              <a:t>MFS Section 1.05</a:t>
            </a:r>
            <a:endParaRPr lang="en-US" dirty="0"/>
          </a:p>
        </p:txBody>
      </p:sp>
      <p:sp>
        <p:nvSpPr>
          <p:cNvPr id="3" name="Content Placeholder 2"/>
          <p:cNvSpPr>
            <a:spLocks noGrp="1"/>
          </p:cNvSpPr>
          <p:nvPr>
            <p:ph idx="1"/>
          </p:nvPr>
        </p:nvSpPr>
        <p:spPr>
          <a:xfrm>
            <a:off x="381000" y="1600200"/>
            <a:ext cx="8382000" cy="3851356"/>
          </a:xfrm>
        </p:spPr>
        <p:txBody>
          <a:bodyPr>
            <a:normAutofit lnSpcReduction="10000"/>
          </a:bodyPr>
          <a:lstStyle/>
          <a:p>
            <a:pPr lvl="0"/>
            <a:r>
              <a:rPr lang="en-US" sz="3000" dirty="0" smtClean="0"/>
              <a:t>Nothing </a:t>
            </a:r>
            <a:r>
              <a:rPr lang="en-US" sz="3000" dirty="0"/>
              <a:t>in the Act or these rules requires the authorization of medical, surgical and hospital services, nursing, medicines, and mechanical, surgical aids provided pursuant to 39</a:t>
            </a:r>
            <a:r>
              <a:rPr lang="en-US" sz="3000" dirty="0" smtClean="0"/>
              <a:t>­-A </a:t>
            </a:r>
            <a:r>
              <a:rPr lang="en-US" sz="3000" dirty="0"/>
              <a:t>M.R.S.A. § 206. </a:t>
            </a:r>
            <a:endParaRPr lang="en-US" sz="3000" dirty="0" smtClean="0"/>
          </a:p>
          <a:p>
            <a:pPr lvl="1"/>
            <a:r>
              <a:rPr lang="en-US" sz="2800" dirty="0" smtClean="0">
                <a:solidFill>
                  <a:srgbClr val="FF0000"/>
                </a:solidFill>
              </a:rPr>
              <a:t>The patient directs his/her own care after the first 10 days.  Do not hold off on treatment for pre-authorization as pre-authorization is not a guarantee of payment.</a:t>
            </a:r>
          </a:p>
          <a:p>
            <a:endParaRPr lang="en-US" sz="3000"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178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85800"/>
            <a:ext cx="8229600" cy="1143000"/>
          </a:xfrm>
        </p:spPr>
        <p:txBody>
          <a:bodyPr>
            <a:normAutofit fontScale="90000"/>
          </a:bodyPr>
          <a:lstStyle/>
          <a:p>
            <a:r>
              <a:rPr lang="en-US" b="1" dirty="0" smtClean="0"/>
              <a:t>Medical Information</a:t>
            </a:r>
            <a:r>
              <a:rPr lang="en-US" dirty="0" smtClean="0"/>
              <a:t>: </a:t>
            </a:r>
            <a:br>
              <a:rPr lang="en-US" dirty="0" smtClean="0"/>
            </a:br>
            <a:r>
              <a:rPr lang="en-US" dirty="0" smtClean="0"/>
              <a:t>Act </a:t>
            </a:r>
            <a:r>
              <a:rPr lang="en-US" dirty="0"/>
              <a:t>§ </a:t>
            </a:r>
            <a:r>
              <a:rPr lang="en-US" dirty="0" smtClean="0"/>
              <a:t>208(2)</a:t>
            </a:r>
            <a:endParaRPr lang="en-US" dirty="0"/>
          </a:p>
        </p:txBody>
      </p:sp>
      <p:sp>
        <p:nvSpPr>
          <p:cNvPr id="3" name="Content Placeholder 2"/>
          <p:cNvSpPr>
            <a:spLocks noGrp="1"/>
          </p:cNvSpPr>
          <p:nvPr>
            <p:ph idx="1"/>
          </p:nvPr>
        </p:nvSpPr>
        <p:spPr>
          <a:xfrm>
            <a:off x="304800" y="1828800"/>
            <a:ext cx="8458200" cy="3886200"/>
          </a:xfrm>
        </p:spPr>
        <p:txBody>
          <a:bodyPr>
            <a:noAutofit/>
          </a:bodyPr>
          <a:lstStyle/>
          <a:p>
            <a:r>
              <a:rPr lang="en-US" sz="3600" dirty="0" smtClean="0"/>
              <a:t>Duties of </a:t>
            </a:r>
            <a:r>
              <a:rPr lang="en-US" sz="3600" dirty="0"/>
              <a:t>Healthcare providers/M-1 Form </a:t>
            </a:r>
            <a:r>
              <a:rPr lang="en-US" sz="3600" dirty="0" smtClean="0"/>
              <a:t>Requirements</a:t>
            </a:r>
          </a:p>
          <a:p>
            <a:pPr lvl="1" fontAlgn="auto">
              <a:spcAft>
                <a:spcPts val="0"/>
              </a:spcAft>
            </a:pPr>
            <a:r>
              <a:rPr lang="en-US" sz="3200" dirty="0">
                <a:solidFill>
                  <a:srgbClr val="FF0000"/>
                </a:solidFill>
              </a:rPr>
              <a:t>Initial – to ER and EE within 5 days of examination</a:t>
            </a:r>
          </a:p>
          <a:p>
            <a:pPr lvl="1" fontAlgn="auto">
              <a:spcAft>
                <a:spcPts val="0"/>
              </a:spcAft>
            </a:pPr>
            <a:r>
              <a:rPr lang="en-US" sz="3200" dirty="0"/>
              <a:t>Ongoing – every 30 days</a:t>
            </a:r>
          </a:p>
          <a:p>
            <a:pPr lvl="1" fontAlgn="auto">
              <a:spcAft>
                <a:spcPts val="0"/>
              </a:spcAft>
            </a:pPr>
            <a:r>
              <a:rPr lang="en-US" sz="3200" dirty="0"/>
              <a:t>Final – within 5 days of discharge</a:t>
            </a:r>
          </a:p>
          <a:p>
            <a:pPr lvl="1"/>
            <a:endParaRPr lang="en-US" sz="3400" dirty="0"/>
          </a:p>
          <a:p>
            <a:endParaRPr lang="en-US" sz="3600"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3605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293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b="1" dirty="0" smtClean="0"/>
              <a:t>Patient Encounter: </a:t>
            </a:r>
            <a:r>
              <a:rPr lang="en-US" dirty="0" smtClean="0"/>
              <a:t>M-1 Form</a:t>
            </a:r>
            <a:endParaRPr lang="en-US" dirty="0"/>
          </a:p>
        </p:txBody>
      </p:sp>
      <p:sp>
        <p:nvSpPr>
          <p:cNvPr id="3" name="Content Placeholder 2"/>
          <p:cNvSpPr>
            <a:spLocks noGrp="1"/>
          </p:cNvSpPr>
          <p:nvPr>
            <p:ph idx="1"/>
          </p:nvPr>
        </p:nvSpPr>
        <p:spPr>
          <a:xfrm>
            <a:off x="838200" y="1905000"/>
            <a:ext cx="7509933" cy="4449763"/>
          </a:xfrm>
        </p:spPr>
        <p:txBody>
          <a:bodyPr>
            <a:normAutofit/>
          </a:bodyPr>
          <a:lstStyle/>
          <a:p>
            <a:r>
              <a:rPr lang="en-US" sz="4000" dirty="0" smtClean="0">
                <a:solidFill>
                  <a:srgbClr val="002060"/>
                </a:solidFill>
              </a:rPr>
              <a:t>Must use the prescribed form – there is a new M-1 Form effective 9/1/18.</a:t>
            </a:r>
          </a:p>
          <a:p>
            <a:pPr lvl="1"/>
            <a:r>
              <a:rPr lang="en-US" sz="3800" dirty="0" smtClean="0">
                <a:solidFill>
                  <a:srgbClr val="FF0000"/>
                </a:solidFill>
              </a:rPr>
              <a:t>May be subject to fines if not using the prescribed form.</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394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b="1" dirty="0" smtClean="0"/>
              <a:t>Patient Encounter: </a:t>
            </a:r>
            <a:r>
              <a:rPr lang="en-US" dirty="0" smtClean="0"/>
              <a:t>M-1 Form</a:t>
            </a:r>
            <a:endParaRPr lang="en-US" dirty="0"/>
          </a:p>
        </p:txBody>
      </p:sp>
      <p:sp>
        <p:nvSpPr>
          <p:cNvPr id="3" name="Content Placeholder 2"/>
          <p:cNvSpPr>
            <a:spLocks noGrp="1"/>
          </p:cNvSpPr>
          <p:nvPr>
            <p:ph idx="1"/>
          </p:nvPr>
        </p:nvSpPr>
        <p:spPr>
          <a:xfrm>
            <a:off x="533399" y="1524000"/>
            <a:ext cx="7927975" cy="4191000"/>
          </a:xfrm>
        </p:spPr>
        <p:txBody>
          <a:bodyPr>
            <a:normAutofit fontScale="77500" lnSpcReduction="20000"/>
          </a:bodyPr>
          <a:lstStyle/>
          <a:p>
            <a:r>
              <a:rPr lang="en-US" sz="4800" dirty="0">
                <a:cs typeface="Arial" panose="020B0604020202020204" pitchFamily="34" charset="0"/>
              </a:rPr>
              <a:t>Except for the header information, the remainder of the M-1 form must be completed by the health care </a:t>
            </a:r>
            <a:r>
              <a:rPr lang="en-US" sz="4800" dirty="0" smtClean="0">
                <a:cs typeface="Arial" panose="020B0604020202020204" pitchFamily="34" charset="0"/>
              </a:rPr>
              <a:t>provider.</a:t>
            </a:r>
          </a:p>
          <a:p>
            <a:r>
              <a:rPr lang="en-US" sz="4800" dirty="0" smtClean="0">
                <a:solidFill>
                  <a:srgbClr val="FF0000"/>
                </a:solidFill>
                <a:cs typeface="Arial" panose="020B0604020202020204" pitchFamily="34" charset="0"/>
              </a:rPr>
              <a:t>Make </a:t>
            </a:r>
            <a:r>
              <a:rPr lang="en-US" sz="4800" dirty="0">
                <a:solidFill>
                  <a:srgbClr val="FF0000"/>
                </a:solidFill>
                <a:cs typeface="Arial" panose="020B0604020202020204" pitchFamily="34" charset="0"/>
              </a:rPr>
              <a:t>sure the M-1 form is </a:t>
            </a:r>
            <a:r>
              <a:rPr lang="en-US" sz="4800" dirty="0" smtClean="0">
                <a:solidFill>
                  <a:srgbClr val="FF0000"/>
                </a:solidFill>
                <a:cs typeface="Arial" panose="020B0604020202020204" pitchFamily="34" charset="0"/>
              </a:rPr>
              <a:t>complete.</a:t>
            </a:r>
            <a:endParaRPr lang="en-US" sz="4800" dirty="0">
              <a:solidFill>
                <a:srgbClr val="FF0000"/>
              </a:solidFill>
              <a:cs typeface="Arial" panose="020B0604020202020204" pitchFamily="34" charset="0"/>
            </a:endParaRPr>
          </a:p>
          <a:p>
            <a:pPr lvl="1"/>
            <a:r>
              <a:rPr lang="en-US" sz="4600" dirty="0" smtClean="0">
                <a:cs typeface="Arial" panose="020B0604020202020204" pitchFamily="34" charset="0"/>
              </a:rPr>
              <a:t>A properly completed M-1 form provides notice to the employer.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6454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464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b="1" dirty="0" smtClean="0"/>
              <a:t>Patient Encounter: </a:t>
            </a:r>
            <a:r>
              <a:rPr lang="en-US" dirty="0" smtClean="0"/>
              <a:t>M-1 Form</a:t>
            </a:r>
            <a:endParaRPr lang="en-US" dirty="0"/>
          </a:p>
        </p:txBody>
      </p:sp>
      <p:sp>
        <p:nvSpPr>
          <p:cNvPr id="3" name="Content Placeholder 2"/>
          <p:cNvSpPr>
            <a:spLocks noGrp="1"/>
          </p:cNvSpPr>
          <p:nvPr>
            <p:ph idx="1"/>
          </p:nvPr>
        </p:nvSpPr>
        <p:spPr>
          <a:xfrm>
            <a:off x="457200" y="1676400"/>
            <a:ext cx="8153400" cy="3992563"/>
          </a:xfrm>
        </p:spPr>
        <p:txBody>
          <a:bodyPr>
            <a:noAutofit/>
          </a:bodyPr>
          <a:lstStyle/>
          <a:p>
            <a:r>
              <a:rPr lang="en-US" sz="2800" dirty="0" smtClean="0">
                <a:cs typeface="Arial" panose="020B0604020202020204" pitchFamily="34" charset="0"/>
              </a:rPr>
              <a:t>The initial M-1 form must be provided to the employee and the employer within 5 days of the initial examination.</a:t>
            </a:r>
          </a:p>
          <a:p>
            <a:pPr lvl="1"/>
            <a:r>
              <a:rPr lang="en-US" sz="2800" dirty="0" smtClean="0">
                <a:cs typeface="Arial" panose="020B0604020202020204" pitchFamily="34" charset="0"/>
              </a:rPr>
              <a:t>Do not send the employer copy with the employee for him/her to deliver.  </a:t>
            </a:r>
          </a:p>
          <a:p>
            <a:pPr lvl="1"/>
            <a:r>
              <a:rPr lang="en-US" sz="2800" dirty="0" smtClean="0">
                <a:solidFill>
                  <a:srgbClr val="FF0000"/>
                </a:solidFill>
                <a:cs typeface="Arial" panose="020B0604020202020204" pitchFamily="34" charset="0"/>
              </a:rPr>
              <a:t>Best practice is to contact the employer and confirm the patient employment relationship </a:t>
            </a:r>
            <a:r>
              <a:rPr lang="en-US" sz="2800" dirty="0">
                <a:solidFill>
                  <a:srgbClr val="FF0000"/>
                </a:solidFill>
                <a:cs typeface="Arial" panose="020B0604020202020204" pitchFamily="34" charset="0"/>
              </a:rPr>
              <a:t> </a:t>
            </a:r>
            <a:r>
              <a:rPr lang="en-US" sz="2800" dirty="0" smtClean="0">
                <a:solidFill>
                  <a:srgbClr val="FF0000"/>
                </a:solidFill>
                <a:cs typeface="Arial" panose="020B0604020202020204" pitchFamily="34" charset="0"/>
              </a:rPr>
              <a:t>and then fax the form.</a:t>
            </a:r>
            <a:endParaRPr lang="en-US" sz="2800" dirty="0">
              <a:solidFill>
                <a:srgbClr val="FF0000"/>
              </a:solidFill>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486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85800"/>
            <a:ext cx="8229600" cy="1143000"/>
          </a:xfrm>
        </p:spPr>
        <p:txBody>
          <a:bodyPr>
            <a:normAutofit fontScale="90000"/>
          </a:bodyPr>
          <a:lstStyle/>
          <a:p>
            <a:r>
              <a:rPr lang="en-US" b="1" dirty="0" smtClean="0"/>
              <a:t>Medical Information</a:t>
            </a:r>
            <a:r>
              <a:rPr lang="en-US" dirty="0" smtClean="0"/>
              <a:t>: </a:t>
            </a:r>
            <a:br>
              <a:rPr lang="en-US" dirty="0" smtClean="0"/>
            </a:br>
            <a:r>
              <a:rPr lang="en-US" dirty="0" smtClean="0"/>
              <a:t>Act </a:t>
            </a:r>
            <a:r>
              <a:rPr lang="en-US" dirty="0"/>
              <a:t>§ </a:t>
            </a:r>
            <a:r>
              <a:rPr lang="en-US" dirty="0" smtClean="0"/>
              <a:t>208(1)</a:t>
            </a:r>
            <a:endParaRPr lang="en-US" dirty="0"/>
          </a:p>
        </p:txBody>
      </p:sp>
      <p:sp>
        <p:nvSpPr>
          <p:cNvPr id="3" name="Content Placeholder 2"/>
          <p:cNvSpPr>
            <a:spLocks noGrp="1"/>
          </p:cNvSpPr>
          <p:nvPr>
            <p:ph idx="1"/>
          </p:nvPr>
        </p:nvSpPr>
        <p:spPr>
          <a:xfrm>
            <a:off x="498475" y="1828800"/>
            <a:ext cx="8458200" cy="3733800"/>
          </a:xfrm>
        </p:spPr>
        <p:txBody>
          <a:bodyPr>
            <a:noAutofit/>
          </a:bodyPr>
          <a:lstStyle/>
          <a:p>
            <a:r>
              <a:rPr lang="en-US" sz="3600" dirty="0" smtClean="0"/>
              <a:t>Certificate of Authorization</a:t>
            </a:r>
          </a:p>
          <a:p>
            <a:pPr lvl="1"/>
            <a:r>
              <a:rPr lang="en-US" sz="3200" dirty="0" smtClean="0"/>
              <a:t>Authorization from the employee for release of medical information by health care providers to the employer is not required if the information pertains to treatment of an injury or disease that is claimed to be compensable under this Act.</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3605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622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15400" cy="1143000"/>
          </a:xfrm>
        </p:spPr>
        <p:txBody>
          <a:bodyPr>
            <a:normAutofit fontScale="90000"/>
          </a:bodyPr>
          <a:lstStyle/>
          <a:p>
            <a:r>
              <a:rPr lang="en-US" b="1" dirty="0" smtClean="0"/>
              <a:t>Patient Encounter: </a:t>
            </a:r>
            <a:r>
              <a:rPr lang="en-US" dirty="0" smtClean="0"/>
              <a:t>Health Care Records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numCol="2"/>
          <a:lstStyle/>
          <a:p>
            <a:r>
              <a:rPr lang="en-US" dirty="0"/>
              <a:t>Current problem </a:t>
            </a:r>
            <a:r>
              <a:rPr lang="en-US" dirty="0" smtClean="0"/>
              <a:t>list</a:t>
            </a:r>
          </a:p>
          <a:p>
            <a:endParaRPr lang="en-US" sz="800" dirty="0"/>
          </a:p>
          <a:p>
            <a:r>
              <a:rPr lang="en-US" dirty="0" smtClean="0"/>
              <a:t>Past medical history</a:t>
            </a:r>
          </a:p>
          <a:p>
            <a:pPr lvl="1"/>
            <a:r>
              <a:rPr lang="en-US" dirty="0" smtClean="0"/>
              <a:t>Alcohol abuse</a:t>
            </a:r>
          </a:p>
          <a:p>
            <a:pPr lvl="1"/>
            <a:r>
              <a:rPr lang="en-US" dirty="0" smtClean="0"/>
              <a:t>Major depression</a:t>
            </a:r>
          </a:p>
          <a:p>
            <a:pPr lvl="1"/>
            <a:r>
              <a:rPr lang="en-US" dirty="0" smtClean="0"/>
              <a:t>Post-traumatic stress disorder</a:t>
            </a:r>
          </a:p>
          <a:p>
            <a:pPr lvl="1"/>
            <a:r>
              <a:rPr lang="en-US" dirty="0" smtClean="0"/>
              <a:t>Mental disorder</a:t>
            </a:r>
          </a:p>
          <a:p>
            <a:endParaRPr lang="en-US" dirty="0" smtClean="0"/>
          </a:p>
          <a:p>
            <a:endParaRPr lang="en-US" dirty="0" smtClean="0"/>
          </a:p>
          <a:p>
            <a:r>
              <a:rPr lang="en-US" dirty="0" smtClean="0"/>
              <a:t>Social history</a:t>
            </a:r>
          </a:p>
          <a:p>
            <a:pPr lvl="1"/>
            <a:r>
              <a:rPr lang="en-US" dirty="0" smtClean="0"/>
              <a:t>Alcohol</a:t>
            </a:r>
          </a:p>
          <a:p>
            <a:pPr lvl="1"/>
            <a:r>
              <a:rPr lang="en-US" dirty="0" smtClean="0"/>
              <a:t>Drug use</a:t>
            </a:r>
          </a:p>
          <a:p>
            <a:pPr lvl="1"/>
            <a:r>
              <a:rPr lang="en-US" smtClean="0"/>
              <a:t>Hobbies</a:t>
            </a:r>
            <a:endParaRPr lang="en-US" dirty="0" smtClean="0"/>
          </a:p>
          <a:p>
            <a:pPr marL="393192" lvl="1" indent="0">
              <a:buNone/>
            </a:pPr>
            <a:endParaRPr lang="en-US" sz="800" dirty="0" smtClean="0"/>
          </a:p>
          <a:p>
            <a:r>
              <a:rPr lang="en-US" dirty="0" smtClean="0"/>
              <a:t>Family medical history</a:t>
            </a:r>
          </a:p>
          <a:p>
            <a:endParaRPr lang="en-US" dirty="0"/>
          </a:p>
        </p:txBody>
      </p:sp>
    </p:spTree>
    <p:extLst>
      <p:ext uri="{BB962C8B-B14F-4D97-AF65-F5344CB8AC3E}">
        <p14:creationId xmlns:p14="http://schemas.microsoft.com/office/powerpoint/2010/main" val="29360928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a:t>
            </a:r>
            <a:r>
              <a:rPr lang="en-US" sz="2000" b="0" i="0" u="none" strike="noStrike" baseline="0" dirty="0" smtClean="0">
                <a:solidFill>
                  <a:schemeClr val="tx1">
                    <a:lumMod val="40000"/>
                    <a:lumOff val="60000"/>
                  </a:schemeClr>
                </a:solidFill>
                <a:latin typeface="Arial Black" pitchFamily="34" charset="0"/>
                <a:cs typeface="Arial"/>
              </a:rPr>
              <a:t>Registration</a:t>
            </a:r>
            <a:endParaRPr lang="en-US" sz="2000" b="0" i="0" u="none" strike="noStrike" baseline="0" dirty="0">
              <a:solidFill>
                <a:schemeClr val="tx1">
                  <a:lumMod val="40000"/>
                  <a:lumOff val="60000"/>
                </a:schemeClr>
              </a:solidFill>
              <a:latin typeface="Arial Black" pitchFamily="34" charset="0"/>
              <a:cs typeface="Arial"/>
            </a:endParaRP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smtClean="0">
              <a:solidFill>
                <a:schemeClr val="tx1">
                  <a:lumMod val="40000"/>
                  <a:lumOff val="60000"/>
                </a:schemeClr>
              </a:solidFill>
              <a:latin typeface="Arial Black" pitchFamily="34" charset="0"/>
              <a:cs typeface="Arial"/>
            </a:endParaRPr>
          </a:p>
          <a:p>
            <a:pPr marL="0" indent="0" algn="ctr" rtl="0">
              <a:defRPr sz="1000"/>
            </a:pPr>
            <a:r>
              <a:rPr lang="en-US" sz="2000" dirty="0" smtClean="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a:t>
            </a:r>
            <a:r>
              <a:rPr lang="en-US" sz="1800" b="0" i="0" u="none" strike="noStrike" baseline="0" dirty="0" smtClean="0">
                <a:solidFill>
                  <a:schemeClr val="tx1">
                    <a:lumMod val="40000"/>
                    <a:lumOff val="60000"/>
                  </a:schemeClr>
                </a:solidFill>
                <a:latin typeface="Arial Black" pitchFamily="34" charset="0"/>
                <a:ea typeface="+mn-ea"/>
                <a:cs typeface="Arial"/>
              </a:rPr>
              <a:t>Form</a:t>
            </a:r>
            <a:r>
              <a:rPr lang="en-US" sz="1800" b="0" i="0" u="none" strike="noStrike" dirty="0" smtClean="0">
                <a:solidFill>
                  <a:schemeClr val="tx1">
                    <a:lumMod val="40000"/>
                    <a:lumOff val="60000"/>
                  </a:schemeClr>
                </a:solidFill>
                <a:latin typeface="Arial Black" pitchFamily="34" charset="0"/>
                <a:ea typeface="+mn-ea"/>
                <a:cs typeface="Arial"/>
              </a:rPr>
              <a:t> to EE/ER within 5 days</a:t>
            </a:r>
            <a:endParaRPr lang="en-US" sz="1800" b="0" i="0" u="none" strike="noStrike" baseline="0" dirty="0" smtClean="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smtClean="0">
              <a:solidFill>
                <a:schemeClr val="tx1">
                  <a:lumMod val="40000"/>
                  <a:lumOff val="60000"/>
                </a:schemeClr>
              </a:solidFill>
              <a:latin typeface="Arial Black" pitchFamily="34" charset="0"/>
            </a:endParaRPr>
          </a:p>
          <a:p>
            <a:pPr algn="ctr"/>
            <a:r>
              <a:rPr lang="en-US" sz="2000" dirty="0" smtClean="0">
                <a:solidFill>
                  <a:schemeClr val="tx1">
                    <a:lumMod val="40000"/>
                    <a:lumOff val="60000"/>
                  </a:schemeClr>
                </a:solidFill>
                <a:latin typeface="Arial Black" pitchFamily="34" charset="0"/>
              </a:rPr>
              <a:t>Billing</a:t>
            </a:r>
            <a:endParaRPr lang="en-US" sz="2000" dirty="0">
              <a:solidFill>
                <a:schemeClr val="tx1">
                  <a:lumMod val="40000"/>
                  <a:lumOff val="60000"/>
                </a:schemeClr>
              </a:solidFill>
              <a:latin typeface="Arial Black" pitchFamily="34" charset="0"/>
            </a:endParaRP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smtClean="0">
                <a:solidFill>
                  <a:schemeClr val="tx1">
                    <a:lumMod val="40000"/>
                    <a:lumOff val="60000"/>
                  </a:schemeClr>
                </a:solidFill>
                <a:latin typeface="Arial Black" pitchFamily="34" charset="0"/>
                <a:cs typeface="Arial"/>
              </a:rPr>
              <a:t>Reimbursement </a:t>
            </a:r>
            <a:endParaRPr lang="en-US" sz="2000" b="0" i="0" u="none" strike="noStrike" baseline="0" dirty="0">
              <a:solidFill>
                <a:schemeClr val="tx1">
                  <a:lumMod val="40000"/>
                  <a:lumOff val="60000"/>
                </a:schemeClr>
              </a:solidFill>
              <a:latin typeface="Arial Black" pitchFamily="34" charset="0"/>
              <a:cs typeface="Arial"/>
            </a:endParaRP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smtClean="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smtClean="0">
                <a:solidFill>
                  <a:schemeClr val="tx1">
                    <a:lumMod val="40000"/>
                    <a:lumOff val="60000"/>
                  </a:schemeClr>
                </a:solidFill>
                <a:latin typeface="Arial Black" pitchFamily="34" charset="0"/>
                <a:ea typeface="+mn-ea"/>
                <a:cs typeface="Arial"/>
              </a:rPr>
              <a:t>Appeal/Request</a:t>
            </a:r>
            <a:r>
              <a:rPr lang="en-US" sz="1800" b="0" i="0" u="none" strike="noStrike" dirty="0" smtClean="0">
                <a:solidFill>
                  <a:schemeClr val="tx1">
                    <a:lumMod val="40000"/>
                    <a:lumOff val="60000"/>
                  </a:schemeClr>
                </a:solidFill>
                <a:latin typeface="Arial Black" pitchFamily="34" charset="0"/>
                <a:ea typeface="+mn-ea"/>
                <a:cs typeface="Arial"/>
              </a:rPr>
              <a:t> for Reconsideration</a:t>
            </a:r>
          </a:p>
          <a:p>
            <a:pPr algn="ctr"/>
            <a:r>
              <a:rPr lang="en-US" sz="1800" baseline="0" dirty="0" smtClean="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smtClean="0">
                <a:solidFill>
                  <a:srgbClr val="999999"/>
                </a:solidFill>
                <a:effectLst/>
                <a:latin typeface="Arial Black"/>
                <a:ea typeface="Times New Roman"/>
                <a:cs typeface="Arial"/>
              </a:rPr>
              <a:t>Health care </a:t>
            </a:r>
            <a:r>
              <a:rPr lang="en-US" kern="1200" dirty="0">
                <a:solidFill>
                  <a:srgbClr val="999999"/>
                </a:solidFill>
                <a:effectLst/>
                <a:latin typeface="Arial Black"/>
                <a:ea typeface="Times New Roman"/>
                <a:cs typeface="Arial"/>
              </a:rPr>
              <a:t>records must also be sent with the bills</a:t>
            </a:r>
            <a:endParaRPr lang="en-US" dirty="0">
              <a:effectLst/>
              <a:latin typeface="Times New Roman"/>
              <a:ea typeface="Times New Roman"/>
            </a:endParaRPr>
          </a:p>
        </p:txBody>
      </p:sp>
      <p:sp>
        <p:nvSpPr>
          <p:cNvPr id="2" name="Oval 1"/>
          <p:cNvSpPr/>
          <p:nvPr/>
        </p:nvSpPr>
        <p:spPr>
          <a:xfrm>
            <a:off x="329657" y="2829527"/>
            <a:ext cx="7646865" cy="1428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343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smtClean="0"/>
              <a:t>Billing: </a:t>
            </a:r>
            <a:r>
              <a:rPr lang="en-US" dirty="0" smtClean="0"/>
              <a:t>Timely Filing</a:t>
            </a:r>
            <a:endParaRPr lang="en-US" dirty="0"/>
          </a:p>
        </p:txBody>
      </p:sp>
      <p:sp>
        <p:nvSpPr>
          <p:cNvPr id="3" name="Content Placeholder 2"/>
          <p:cNvSpPr>
            <a:spLocks noGrp="1"/>
          </p:cNvSpPr>
          <p:nvPr>
            <p:ph idx="1"/>
          </p:nvPr>
        </p:nvSpPr>
        <p:spPr>
          <a:xfrm>
            <a:off x="152400" y="1295400"/>
            <a:ext cx="8839200" cy="4267200"/>
          </a:xfrm>
        </p:spPr>
        <p:txBody>
          <a:bodyPr>
            <a:normAutofit fontScale="92500" lnSpcReduction="20000"/>
          </a:bodyPr>
          <a:lstStyle/>
          <a:p>
            <a:r>
              <a:rPr lang="en-US" sz="4400" dirty="0" smtClean="0"/>
              <a:t>There are no “timely filing” requirements for Workers’ Compensation.</a:t>
            </a:r>
          </a:p>
          <a:p>
            <a:pPr lvl="1"/>
            <a:r>
              <a:rPr lang="en-US" sz="4400" dirty="0" smtClean="0">
                <a:solidFill>
                  <a:srgbClr val="FF0000"/>
                </a:solidFill>
              </a:rPr>
              <a:t>An </a:t>
            </a:r>
            <a:r>
              <a:rPr lang="en-US" sz="4400" dirty="0">
                <a:solidFill>
                  <a:srgbClr val="FF0000"/>
                </a:solidFill>
              </a:rPr>
              <a:t>employer/insurer cannot put a time limit on the submission of workers’ compensation bills.  The time for filing petitions is governed by </a:t>
            </a:r>
            <a:r>
              <a:rPr lang="en-US" sz="4400" dirty="0" smtClean="0">
                <a:solidFill>
                  <a:srgbClr val="FF0000"/>
                </a:solidFill>
              </a:rPr>
              <a:t>39-­</a:t>
            </a:r>
            <a:r>
              <a:rPr lang="en-US" sz="4400" dirty="0">
                <a:solidFill>
                  <a:srgbClr val="FF0000"/>
                </a:solidFill>
              </a:rPr>
              <a:t>A M.R.S.A. § 306. </a:t>
            </a:r>
            <a:endParaRPr lang="en-US" sz="4200" dirty="0">
              <a:solidFill>
                <a:srgbClr val="FF0000"/>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51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smtClean="0"/>
              <a:t>Billing: </a:t>
            </a:r>
            <a:r>
              <a:rPr lang="en-US" dirty="0" smtClean="0"/>
              <a:t>MFS Section 1.06(1)</a:t>
            </a:r>
            <a:endParaRPr lang="en-US" dirty="0"/>
          </a:p>
        </p:txBody>
      </p:sp>
      <p:sp>
        <p:nvSpPr>
          <p:cNvPr id="3" name="Content Placeholder 2"/>
          <p:cNvSpPr>
            <a:spLocks noGrp="1"/>
          </p:cNvSpPr>
          <p:nvPr>
            <p:ph idx="1"/>
          </p:nvPr>
        </p:nvSpPr>
        <p:spPr>
          <a:xfrm>
            <a:off x="762000" y="1295400"/>
            <a:ext cx="7543800" cy="4267200"/>
          </a:xfrm>
        </p:spPr>
        <p:txBody>
          <a:bodyPr>
            <a:normAutofit fontScale="92500" lnSpcReduction="20000"/>
          </a:bodyPr>
          <a:lstStyle/>
          <a:p>
            <a:r>
              <a:rPr lang="en-US" sz="3200" dirty="0" smtClean="0"/>
              <a:t>Bills </a:t>
            </a:r>
            <a:r>
              <a:rPr lang="en-US" sz="3200" dirty="0"/>
              <a:t>must specify the billing entity’s tax identification number; the license number, registration number, certificate number, or National Provider Identifier of the health care provider; the employer; </a:t>
            </a:r>
            <a:r>
              <a:rPr lang="en-US" sz="3200" dirty="0">
                <a:solidFill>
                  <a:srgbClr val="FF0000"/>
                </a:solidFill>
              </a:rPr>
              <a:t>the employee;</a:t>
            </a:r>
            <a:r>
              <a:rPr lang="en-US" sz="3200" dirty="0"/>
              <a:t> the date of injury/occurrence; the date of service; the work-related injury or disease treated; the appropriate procedure code(s) for the work-related injury or disease treated; and the charges for each procedure code. </a:t>
            </a:r>
            <a:endParaRPr lang="en-US" sz="3200" dirty="0" smtClean="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31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solidFill>
                  <a:srgbClr val="002060"/>
                </a:solidFill>
              </a:rPr>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3600" dirty="0" smtClean="0">
                <a:solidFill>
                  <a:srgbClr val="FF0000"/>
                </a:solidFill>
              </a:rPr>
              <a:t>Denied claims:</a:t>
            </a:r>
            <a:endParaRPr lang="en-US" sz="3600" dirty="0">
              <a:solidFill>
                <a:srgbClr val="FF0000"/>
              </a:solidFill>
            </a:endParaRPr>
          </a:p>
          <a:p>
            <a:r>
              <a:rPr lang="en-US" sz="3600" u="sng" dirty="0" smtClean="0">
                <a:solidFill>
                  <a:srgbClr val="002060"/>
                </a:solidFill>
              </a:rPr>
              <a:t>In </a:t>
            </a:r>
            <a:r>
              <a:rPr lang="en-US" sz="3600" u="sng" dirty="0">
                <a:solidFill>
                  <a:srgbClr val="002060"/>
                </a:solidFill>
              </a:rPr>
              <a:t>cases where the underlying injury has been controverted or denied, a copy of the notice of controversy must be sent to each health care provider that submits or has submitted a request for payment within 30 days of receipt. </a:t>
            </a:r>
            <a:r>
              <a:rPr lang="en-US" dirty="0" smtClean="0"/>
              <a:t/>
            </a:r>
            <a:br>
              <a:rPr lang="en-US" dirty="0" smtClean="0"/>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74"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44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a:bodyPr>
          <a:lstStyle/>
          <a:p>
            <a:r>
              <a:rPr lang="en-US" b="1" dirty="0" smtClean="0"/>
              <a:t>Billing: </a:t>
            </a:r>
            <a:r>
              <a:rPr lang="en-US" dirty="0" smtClean="0"/>
              <a:t>MFS</a:t>
            </a:r>
            <a:r>
              <a:rPr lang="en-US" b="1" dirty="0" smtClean="0"/>
              <a:t> </a:t>
            </a:r>
            <a:r>
              <a:rPr lang="en-US" dirty="0" smtClean="0"/>
              <a:t>Section </a:t>
            </a:r>
            <a:r>
              <a:rPr lang="en-US" dirty="0"/>
              <a:t>1.06(1)</a:t>
            </a:r>
          </a:p>
        </p:txBody>
      </p:sp>
      <p:sp>
        <p:nvSpPr>
          <p:cNvPr id="3" name="Content Placeholder 2"/>
          <p:cNvSpPr>
            <a:spLocks noGrp="1"/>
          </p:cNvSpPr>
          <p:nvPr>
            <p:ph idx="1"/>
          </p:nvPr>
        </p:nvSpPr>
        <p:spPr>
          <a:xfrm>
            <a:off x="228600" y="1295400"/>
            <a:ext cx="8610600" cy="4419600"/>
          </a:xfrm>
        </p:spPr>
        <p:txBody>
          <a:bodyPr>
            <a:normAutofit fontScale="92500" lnSpcReduction="10000"/>
          </a:bodyPr>
          <a:lstStyle/>
          <a:p>
            <a:endParaRPr lang="en-US" sz="1050" dirty="0"/>
          </a:p>
          <a:p>
            <a:r>
              <a:rPr lang="en-US" sz="3600" dirty="0" smtClean="0"/>
              <a:t>Bills </a:t>
            </a:r>
            <a:r>
              <a:rPr lang="en-US" sz="3600" b="1" u="sng" dirty="0">
                <a:solidFill>
                  <a:srgbClr val="FF0000"/>
                </a:solidFill>
              </a:rPr>
              <a:t>properly</a:t>
            </a:r>
            <a:r>
              <a:rPr lang="en-US" sz="3600" dirty="0"/>
              <a:t> submitted on standardized claim forms prescribed by the Centers for Medicare &amp; Medicaid are sufficient to comply with this requirement. </a:t>
            </a:r>
            <a:endParaRPr lang="en-US" sz="3600" dirty="0" smtClean="0"/>
          </a:p>
          <a:p>
            <a:pPr lvl="1"/>
            <a:r>
              <a:rPr lang="en-US" sz="3200" dirty="0" smtClean="0"/>
              <a:t>Properly means in accordance with the directions.  Make sure you have a copy of the official form directions.</a:t>
            </a:r>
          </a:p>
          <a:p>
            <a:r>
              <a:rPr lang="en-US" sz="3600" dirty="0" err="1" smtClean="0"/>
              <a:t>Uncoded</a:t>
            </a:r>
            <a:r>
              <a:rPr lang="en-US" sz="3600" dirty="0" smtClean="0"/>
              <a:t> </a:t>
            </a:r>
            <a:r>
              <a:rPr lang="en-US" sz="3600" dirty="0"/>
              <a:t>bills </a:t>
            </a:r>
            <a:r>
              <a:rPr lang="en-US" sz="3600" b="1" u="sng" dirty="0">
                <a:solidFill>
                  <a:srgbClr val="FF0000"/>
                </a:solidFill>
              </a:rPr>
              <a:t>may</a:t>
            </a:r>
            <a:r>
              <a:rPr lang="en-US" sz="3600" dirty="0"/>
              <a:t> be returned for coding. </a:t>
            </a:r>
          </a:p>
          <a:p>
            <a:endParaRPr lang="en-US" dirty="0" smtClean="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6"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60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467600" cy="838200"/>
          </a:xfrm>
        </p:spPr>
        <p:txBody>
          <a:bodyPr>
            <a:normAutofit/>
          </a:bodyPr>
          <a:lstStyle/>
          <a:p>
            <a:r>
              <a:rPr lang="en-US" b="1" dirty="0" smtClean="0"/>
              <a:t>Billing: </a:t>
            </a:r>
            <a:r>
              <a:rPr lang="en-US" dirty="0" smtClean="0"/>
              <a:t>MFS</a:t>
            </a:r>
            <a:r>
              <a:rPr lang="en-US" b="1" dirty="0" smtClean="0"/>
              <a:t> </a:t>
            </a:r>
            <a:r>
              <a:rPr lang="en-US" dirty="0" smtClean="0"/>
              <a:t>Section 1.06(2)</a:t>
            </a:r>
            <a:endParaRPr lang="en-US" dirty="0"/>
          </a:p>
        </p:txBody>
      </p:sp>
      <p:sp>
        <p:nvSpPr>
          <p:cNvPr id="3" name="Content Placeholder 2"/>
          <p:cNvSpPr>
            <a:spLocks noGrp="1"/>
          </p:cNvSpPr>
          <p:nvPr>
            <p:ph idx="1"/>
          </p:nvPr>
        </p:nvSpPr>
        <p:spPr>
          <a:xfrm>
            <a:off x="457200" y="1371600"/>
            <a:ext cx="8023412" cy="3276600"/>
          </a:xfrm>
        </p:spPr>
        <p:txBody>
          <a:bodyPr>
            <a:normAutofit/>
          </a:bodyPr>
          <a:lstStyle/>
          <a:p>
            <a:endParaRPr lang="en-US" sz="1050" dirty="0">
              <a:solidFill>
                <a:srgbClr val="FF0000"/>
              </a:solidFill>
            </a:endParaRPr>
          </a:p>
          <a:p>
            <a:r>
              <a:rPr lang="en-US" sz="4400" dirty="0" smtClean="0">
                <a:solidFill>
                  <a:srgbClr val="FF0000"/>
                </a:solidFill>
              </a:rPr>
              <a:t>Bills </a:t>
            </a:r>
            <a:r>
              <a:rPr lang="en-US" sz="4400" dirty="0">
                <a:solidFill>
                  <a:srgbClr val="FF0000"/>
                </a:solidFill>
              </a:rPr>
              <a:t>for insured employers must be submitted directly to the insurer of record on the date of injury/illness. </a:t>
            </a:r>
            <a:endParaRPr lang="en-US" sz="4400" dirty="0" smtClean="0">
              <a:solidFill>
                <a:srgbClr val="FF0000"/>
              </a:solidFill>
            </a:endParaRPr>
          </a:p>
          <a:p>
            <a:endParaRPr lang="en-US"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177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a:bodyPr>
          <a:lstStyle/>
          <a:p>
            <a:r>
              <a:rPr lang="en-US" b="1" dirty="0" smtClean="0"/>
              <a:t>Billing: </a:t>
            </a:r>
            <a:r>
              <a:rPr lang="en-US" dirty="0" smtClean="0"/>
              <a:t>Insured Employers</a:t>
            </a:r>
            <a:endParaRPr lang="en-US" dirty="0"/>
          </a:p>
        </p:txBody>
      </p:sp>
      <p:sp>
        <p:nvSpPr>
          <p:cNvPr id="3" name="Content Placeholder 2"/>
          <p:cNvSpPr>
            <a:spLocks noGrp="1"/>
          </p:cNvSpPr>
          <p:nvPr>
            <p:ph idx="1"/>
          </p:nvPr>
        </p:nvSpPr>
        <p:spPr>
          <a:xfrm>
            <a:off x="609600" y="1295400"/>
            <a:ext cx="8001000" cy="3581400"/>
          </a:xfrm>
        </p:spPr>
        <p:txBody>
          <a:bodyPr>
            <a:normAutofit lnSpcReduction="10000"/>
          </a:bodyPr>
          <a:lstStyle/>
          <a:p>
            <a:r>
              <a:rPr lang="en-US" sz="3600" dirty="0" smtClean="0">
                <a:solidFill>
                  <a:srgbClr val="FF0000"/>
                </a:solidFill>
              </a:rPr>
              <a:t>Unless the employer is self-insured through the Maine Bureau of Insurance, employers are not allowed to pay WC medical bills directly.</a:t>
            </a:r>
          </a:p>
          <a:p>
            <a:pPr lvl="1"/>
            <a:r>
              <a:rPr lang="en-US" sz="3400" dirty="0" smtClean="0"/>
              <a:t>The carrier is responsible from the first dollar regardless of any deductible.</a:t>
            </a:r>
            <a:endParaRPr lang="en-US" sz="3400" dirty="0"/>
          </a:p>
          <a:p>
            <a:endParaRPr lang="en-US"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407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95" y="838200"/>
            <a:ext cx="8229600" cy="1143000"/>
          </a:xfrm>
        </p:spPr>
        <p:txBody>
          <a:bodyPr>
            <a:normAutofit fontScale="90000"/>
          </a:bodyPr>
          <a:lstStyle/>
          <a:p>
            <a:r>
              <a:rPr lang="en-US" b="1" dirty="0" smtClean="0"/>
              <a:t>Billing:</a:t>
            </a:r>
            <a:r>
              <a:rPr lang="en-US" dirty="0" smtClean="0"/>
              <a:t/>
            </a:r>
            <a:br>
              <a:rPr lang="en-US" dirty="0" smtClean="0"/>
            </a:br>
            <a:r>
              <a:rPr lang="en-US" dirty="0" smtClean="0"/>
              <a:t>MFS Section 1.07(1)</a:t>
            </a:r>
            <a:endParaRPr lang="en-US" dirty="0"/>
          </a:p>
        </p:txBody>
      </p:sp>
      <p:sp>
        <p:nvSpPr>
          <p:cNvPr id="3" name="Content Placeholder 2"/>
          <p:cNvSpPr>
            <a:spLocks noGrp="1"/>
          </p:cNvSpPr>
          <p:nvPr>
            <p:ph idx="1"/>
          </p:nvPr>
        </p:nvSpPr>
        <p:spPr>
          <a:xfrm>
            <a:off x="533400" y="2209800"/>
            <a:ext cx="7898270" cy="3429000"/>
          </a:xfrm>
        </p:spPr>
        <p:txBody>
          <a:bodyPr>
            <a:normAutofit/>
          </a:bodyPr>
          <a:lstStyle/>
          <a:p>
            <a:r>
              <a:rPr lang="en-US" sz="3200" dirty="0" smtClean="0"/>
              <a:t>In general, health </a:t>
            </a:r>
            <a:r>
              <a:rPr lang="en-US" sz="3200" dirty="0"/>
              <a:t>care providers may </a:t>
            </a:r>
            <a:r>
              <a:rPr lang="en-US" sz="3200" dirty="0" smtClean="0"/>
              <a:t>charge </a:t>
            </a:r>
            <a:r>
              <a:rPr lang="en-US" sz="3200" dirty="0"/>
              <a:t>the patient directly only for the treatment of conditions that are unrelated to the compensable injury or disease. See 39­A M.R.S.A. § 206(13).</a:t>
            </a:r>
            <a:endParaRPr lang="en-US" sz="3000" dirty="0" smtClean="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2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164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Billing:</a:t>
            </a:r>
            <a:r>
              <a:rPr lang="en-US" dirty="0" smtClean="0"/>
              <a:t/>
            </a:r>
            <a:br>
              <a:rPr lang="en-US" dirty="0" smtClean="0"/>
            </a:br>
            <a:r>
              <a:rPr lang="en-US" dirty="0" smtClean="0"/>
              <a:t>MFS Section 1.07(1)</a:t>
            </a:r>
            <a:endParaRPr lang="en-US" dirty="0"/>
          </a:p>
        </p:txBody>
      </p:sp>
      <p:sp>
        <p:nvSpPr>
          <p:cNvPr id="3" name="Content Placeholder 2"/>
          <p:cNvSpPr>
            <a:spLocks noGrp="1"/>
          </p:cNvSpPr>
          <p:nvPr>
            <p:ph idx="1"/>
          </p:nvPr>
        </p:nvSpPr>
        <p:spPr>
          <a:xfrm>
            <a:off x="228600" y="1828800"/>
            <a:ext cx="8686800" cy="4572000"/>
          </a:xfrm>
        </p:spPr>
        <p:txBody>
          <a:bodyPr/>
          <a:lstStyle/>
          <a:p>
            <a:r>
              <a:rPr lang="en-US" sz="3200" dirty="0" smtClean="0"/>
              <a:t>Health </a:t>
            </a:r>
            <a:r>
              <a:rPr lang="en-US" sz="3200" dirty="0"/>
              <a:t>care providers may charge the patient directly only for the treatment of conditions that are unrelated to the compensable injury or disease. See 39­A M.R.S.A. §206(13</a:t>
            </a:r>
            <a:r>
              <a:rPr lang="en-US" sz="3200" dirty="0" smtClean="0"/>
              <a:t>).</a:t>
            </a:r>
          </a:p>
          <a:p>
            <a:pPr lvl="1"/>
            <a:r>
              <a:rPr lang="en-US" sz="2800" dirty="0" smtClean="0">
                <a:solidFill>
                  <a:srgbClr val="FF0000"/>
                </a:solidFill>
              </a:rPr>
              <a:t>Best practice is to create completely separate encounters when the patient is receiving treatment for a work-injury and other conditions.</a:t>
            </a:r>
            <a:endParaRPr lang="en-US" sz="2800" dirty="0">
              <a:solidFill>
                <a:srgbClr val="FF0000"/>
              </a:solidFill>
            </a:endParaRPr>
          </a:p>
          <a:p>
            <a:pPr lvl="0"/>
            <a:endParaRPr lang="en-US" sz="2600"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794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fontScale="90000"/>
          </a:bodyPr>
          <a:lstStyle/>
          <a:p>
            <a:r>
              <a:rPr lang="en-US" b="1" dirty="0" smtClean="0"/>
              <a:t>Billing: </a:t>
            </a:r>
            <a:r>
              <a:rPr lang="en-US" dirty="0" smtClean="0"/>
              <a:t>MFS Sections 3.01 and 4.01</a:t>
            </a:r>
            <a:endParaRPr lang="en-US" dirty="0"/>
          </a:p>
        </p:txBody>
      </p:sp>
      <p:sp>
        <p:nvSpPr>
          <p:cNvPr id="3" name="Content Placeholder 2"/>
          <p:cNvSpPr>
            <a:spLocks noGrp="1"/>
          </p:cNvSpPr>
          <p:nvPr>
            <p:ph idx="1"/>
          </p:nvPr>
        </p:nvSpPr>
        <p:spPr>
          <a:xfrm>
            <a:off x="722204" y="1371600"/>
            <a:ext cx="7543800" cy="4267200"/>
          </a:xfrm>
        </p:spPr>
        <p:txBody>
          <a:bodyPr>
            <a:normAutofit fontScale="92500"/>
          </a:bodyPr>
          <a:lstStyle/>
          <a:p>
            <a:r>
              <a:rPr lang="en-US" sz="2800" dirty="0" smtClean="0"/>
              <a:t>Bills </a:t>
            </a:r>
            <a:r>
              <a:rPr lang="en-US" sz="2800" dirty="0"/>
              <a:t>for inpatient services must be submitted on a CMS Uniform Billing (UB-04) form. </a:t>
            </a:r>
            <a:r>
              <a:rPr lang="en-US" sz="2800" dirty="0">
                <a:solidFill>
                  <a:srgbClr val="FF0000"/>
                </a:solidFill>
              </a:rPr>
              <a:t>Health care providers are not required to provide the MS-DRG. Inpatient bills without the </a:t>
            </a:r>
            <a:r>
              <a:rPr lang="en-US" sz="2800" dirty="0" smtClean="0">
                <a:solidFill>
                  <a:srgbClr val="FF0000"/>
                </a:solidFill>
              </a:rPr>
              <a:t>MS-DRG </a:t>
            </a:r>
            <a:r>
              <a:rPr lang="en-US" sz="2800" dirty="0">
                <a:solidFill>
                  <a:srgbClr val="FF0000"/>
                </a:solidFill>
              </a:rPr>
              <a:t>do not constitute </a:t>
            </a:r>
            <a:r>
              <a:rPr lang="en-US" sz="2800" dirty="0" err="1">
                <a:solidFill>
                  <a:srgbClr val="FF0000"/>
                </a:solidFill>
              </a:rPr>
              <a:t>uncoded</a:t>
            </a:r>
            <a:r>
              <a:rPr lang="en-US" sz="2800" dirty="0">
                <a:solidFill>
                  <a:srgbClr val="FF0000"/>
                </a:solidFill>
              </a:rPr>
              <a:t> bills. </a:t>
            </a:r>
            <a:endParaRPr lang="en-US" sz="2800" dirty="0" smtClean="0">
              <a:solidFill>
                <a:srgbClr val="FF0000"/>
              </a:solidFill>
            </a:endParaRPr>
          </a:p>
          <a:p>
            <a:r>
              <a:rPr lang="en-US" sz="2800" dirty="0" smtClean="0"/>
              <a:t>Bills </a:t>
            </a:r>
            <a:r>
              <a:rPr lang="en-US" sz="2800" dirty="0"/>
              <a:t>for hospital outpatient and ambulatory surgical services must be submitted on a UB-04 form. </a:t>
            </a:r>
            <a:r>
              <a:rPr lang="en-US" sz="2800" dirty="0">
                <a:solidFill>
                  <a:srgbClr val="FF0000"/>
                </a:solidFill>
              </a:rPr>
              <a:t>Outpatient hospital facility services performed on the same day for the same patient must be reported on a single UB-04 form.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750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smtClean="0"/>
              <a:t>Billing: </a:t>
            </a:r>
            <a:r>
              <a:rPr lang="en-US" dirty="0" smtClean="0"/>
              <a:t>Billing Forms</a:t>
            </a:r>
            <a:endParaRPr lang="en-US" dirty="0"/>
          </a:p>
        </p:txBody>
      </p:sp>
      <p:sp>
        <p:nvSpPr>
          <p:cNvPr id="3" name="Content Placeholder 2"/>
          <p:cNvSpPr>
            <a:spLocks noGrp="1"/>
          </p:cNvSpPr>
          <p:nvPr>
            <p:ph idx="1"/>
          </p:nvPr>
        </p:nvSpPr>
        <p:spPr>
          <a:xfrm>
            <a:off x="762000" y="1295400"/>
            <a:ext cx="7543800" cy="4267200"/>
          </a:xfrm>
        </p:spPr>
        <p:txBody>
          <a:bodyPr>
            <a:normAutofit/>
          </a:bodyPr>
          <a:lstStyle/>
          <a:p>
            <a:r>
              <a:rPr lang="en-US" sz="4400" dirty="0" smtClean="0"/>
              <a:t>There is no prescribed billing form for professional services. </a:t>
            </a:r>
          </a:p>
          <a:p>
            <a:pPr lvl="1"/>
            <a:r>
              <a:rPr lang="en-US" sz="4200" dirty="0" smtClean="0">
                <a:solidFill>
                  <a:srgbClr val="FF0000"/>
                </a:solidFill>
              </a:rPr>
              <a:t>A HCFA-1500 is preferred by claim administrators but not required.</a:t>
            </a:r>
            <a:endParaRPr lang="en-US" sz="4200" dirty="0">
              <a:solidFill>
                <a:srgbClr val="FF0000"/>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989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Billing: </a:t>
            </a:r>
            <a:r>
              <a:rPr lang="en-US" dirty="0" smtClean="0"/>
              <a:t>Medicare Set Asides</a:t>
            </a:r>
            <a:endParaRPr lang="en-US" dirty="0"/>
          </a:p>
        </p:txBody>
      </p:sp>
      <p:sp>
        <p:nvSpPr>
          <p:cNvPr id="3" name="Content Placeholder 2"/>
          <p:cNvSpPr>
            <a:spLocks noGrp="1"/>
          </p:cNvSpPr>
          <p:nvPr>
            <p:ph idx="1"/>
          </p:nvPr>
        </p:nvSpPr>
        <p:spPr>
          <a:xfrm>
            <a:off x="304800" y="1600200"/>
            <a:ext cx="8534400" cy="4906963"/>
          </a:xfrm>
        </p:spPr>
        <p:txBody>
          <a:bodyPr>
            <a:noAutofit/>
          </a:bodyPr>
          <a:lstStyle/>
          <a:p>
            <a:r>
              <a:rPr lang="en-US" sz="2800" dirty="0" smtClean="0"/>
              <a:t>If a health care provider is treating an employee for a work injury and that employee has a WCMSA based on the Maine WC MFS, the provider must bill the employee directly using the billing procedures outlined in Board Rules Chapter 5. </a:t>
            </a:r>
          </a:p>
          <a:p>
            <a:pPr lvl="1"/>
            <a:r>
              <a:rPr lang="en-US" sz="2800" dirty="0" smtClean="0">
                <a:solidFill>
                  <a:srgbClr val="FF0000"/>
                </a:solidFill>
              </a:rPr>
              <a:t>This means you must bill with all the required billing elements, e.g. procedure codes</a:t>
            </a:r>
            <a:r>
              <a:rPr lang="en-US" sz="3200" dirty="0" smtClean="0">
                <a:solidFill>
                  <a:srgbClr val="FF0000"/>
                </a:solidFill>
              </a:rPr>
              <a:t>.</a:t>
            </a:r>
            <a:endParaRPr lang="en-US" sz="32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54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848600" cy="838200"/>
          </a:xfrm>
        </p:spPr>
        <p:txBody>
          <a:bodyPr>
            <a:normAutofit/>
          </a:bodyPr>
          <a:lstStyle/>
          <a:p>
            <a:r>
              <a:rPr lang="en-US" b="1" dirty="0" smtClean="0"/>
              <a:t>Billing: </a:t>
            </a:r>
            <a:r>
              <a:rPr lang="en-US" dirty="0" smtClean="0"/>
              <a:t>Health Care Records</a:t>
            </a:r>
            <a:endParaRPr lang="en-US" dirty="0"/>
          </a:p>
        </p:txBody>
      </p:sp>
      <p:sp>
        <p:nvSpPr>
          <p:cNvPr id="3" name="Content Placeholder 2"/>
          <p:cNvSpPr>
            <a:spLocks noGrp="1"/>
          </p:cNvSpPr>
          <p:nvPr>
            <p:ph idx="1"/>
          </p:nvPr>
        </p:nvSpPr>
        <p:spPr>
          <a:xfrm>
            <a:off x="306092" y="1676400"/>
            <a:ext cx="8534400" cy="3505200"/>
          </a:xfrm>
        </p:spPr>
        <p:txBody>
          <a:bodyPr>
            <a:normAutofit/>
          </a:bodyPr>
          <a:lstStyle/>
          <a:p>
            <a:r>
              <a:rPr lang="en-US" sz="3600" dirty="0" smtClean="0"/>
              <a:t>Health care records must be sent with the bill to substantiate </a:t>
            </a:r>
            <a:r>
              <a:rPr lang="en-US" sz="3600" dirty="0"/>
              <a:t>the services.  This includes the M-1 form (if applicable).</a:t>
            </a:r>
          </a:p>
          <a:p>
            <a:pPr lvl="1"/>
            <a:r>
              <a:rPr lang="en-US" sz="3200" dirty="0" smtClean="0">
                <a:solidFill>
                  <a:srgbClr val="FF0000"/>
                </a:solidFill>
              </a:rPr>
              <a:t>Charges for the records must be on the billing form and not a separate invoice.</a:t>
            </a:r>
            <a:endParaRPr lang="en-US" dirty="0">
              <a:solidFill>
                <a:srgbClr val="FF0000"/>
              </a:solidFill>
            </a:endParaRPr>
          </a:p>
          <a:p>
            <a:endParaRPr lang="en-US" sz="1000" dirty="0"/>
          </a:p>
          <a:p>
            <a:endParaRPr lang="en-US" dirty="0" smtClean="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17" y="51816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3554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620000" cy="838200"/>
          </a:xfrm>
        </p:spPr>
        <p:txBody>
          <a:bodyPr>
            <a:normAutofit/>
          </a:bodyPr>
          <a:lstStyle/>
          <a:p>
            <a:r>
              <a:rPr lang="en-US" b="1" dirty="0" smtClean="0"/>
              <a:t>Billing: </a:t>
            </a:r>
            <a:r>
              <a:rPr lang="en-US" dirty="0" smtClean="0"/>
              <a:t>Health Care Records</a:t>
            </a:r>
            <a:endParaRPr lang="en-US" dirty="0"/>
          </a:p>
        </p:txBody>
      </p:sp>
      <p:sp>
        <p:nvSpPr>
          <p:cNvPr id="3" name="Content Placeholder 2"/>
          <p:cNvSpPr>
            <a:spLocks noGrp="1"/>
          </p:cNvSpPr>
          <p:nvPr>
            <p:ph idx="1"/>
          </p:nvPr>
        </p:nvSpPr>
        <p:spPr>
          <a:xfrm>
            <a:off x="304800" y="1524000"/>
            <a:ext cx="8610600" cy="4191000"/>
          </a:xfrm>
        </p:spPr>
        <p:txBody>
          <a:bodyPr>
            <a:normAutofit/>
          </a:bodyPr>
          <a:lstStyle/>
          <a:p>
            <a:r>
              <a:rPr lang="en-US" sz="3400" dirty="0" smtClean="0"/>
              <a:t>If you do not have a release from the patient, information unrelated to the claimed injury must be redacted from the record/claim forms.</a:t>
            </a:r>
          </a:p>
          <a:p>
            <a:pPr lvl="1"/>
            <a:r>
              <a:rPr lang="en-US" sz="3200" dirty="0" smtClean="0">
                <a:solidFill>
                  <a:srgbClr val="FF0000"/>
                </a:solidFill>
              </a:rPr>
              <a:t>Best practice is to have a record for WC patients that does not include information unrelated to the claimed injury.</a:t>
            </a:r>
            <a:endParaRPr lang="en-US" dirty="0">
              <a:solidFill>
                <a:srgbClr val="FF0000"/>
              </a:solidFill>
            </a:endParaRPr>
          </a:p>
          <a:p>
            <a:endParaRPr lang="en-US" sz="1000" dirty="0"/>
          </a:p>
          <a:p>
            <a:endParaRPr lang="en-US" dirty="0" smtClean="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931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solidFill>
                  <a:srgbClr val="002060"/>
                </a:solidFill>
              </a:rPr>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56406" y="1219200"/>
            <a:ext cx="8229600" cy="4678363"/>
          </a:xfrm>
        </p:spPr>
        <p:txBody>
          <a:bodyPr>
            <a:normAutofit/>
          </a:bodyPr>
          <a:lstStyle/>
          <a:p>
            <a:pPr marL="0" indent="0">
              <a:buNone/>
            </a:pPr>
            <a:r>
              <a:rPr lang="en-US" sz="2600" dirty="0" smtClean="0">
                <a:solidFill>
                  <a:srgbClr val="FF0000"/>
                </a:solidFill>
              </a:rPr>
              <a:t>Multiple procedure </a:t>
            </a:r>
            <a:r>
              <a:rPr lang="en-US" sz="2600" dirty="0">
                <a:solidFill>
                  <a:srgbClr val="FF0000"/>
                </a:solidFill>
              </a:rPr>
              <a:t>r</a:t>
            </a:r>
            <a:r>
              <a:rPr lang="en-US" sz="2600" dirty="0" smtClean="0">
                <a:solidFill>
                  <a:srgbClr val="FF0000"/>
                </a:solidFill>
              </a:rPr>
              <a:t>ule:</a:t>
            </a:r>
            <a:endParaRPr lang="en-US" sz="2600" dirty="0">
              <a:solidFill>
                <a:srgbClr val="FF0000"/>
              </a:solidFill>
            </a:endParaRPr>
          </a:p>
          <a:p>
            <a:r>
              <a:rPr lang="en-US" sz="2600" dirty="0">
                <a:solidFill>
                  <a:srgbClr val="002060"/>
                </a:solidFill>
              </a:rPr>
              <a:t>-51 Multiple Procedures: </a:t>
            </a:r>
            <a:r>
              <a:rPr lang="en-US" sz="2600" strike="sngStrike" dirty="0">
                <a:solidFill>
                  <a:srgbClr val="002060"/>
                </a:solidFill>
              </a:rPr>
              <a:t>the total reimbursement for all services is the maximum allowable payment under this chapter for the primary procedure in addition to 50% for the secondary procedure, 25% for the tertiary procedure and 10% for each lesser procedure thereafter </a:t>
            </a:r>
            <a:r>
              <a:rPr lang="en-US" sz="2600" dirty="0">
                <a:solidFill>
                  <a:srgbClr val="002060"/>
                </a:solidFill>
              </a:rPr>
              <a:t>pay the highest weighted procedure at 100% of the maximum allowable payment under this chapter and all additional procedures at 50% of the maximum allowable payment under this chapter.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5399809"/>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95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b="1" dirty="0" smtClean="0"/>
              <a:t>Billing: </a:t>
            </a:r>
            <a:r>
              <a:rPr lang="en-US" dirty="0" smtClean="0"/>
              <a:t>M-1 Form</a:t>
            </a:r>
            <a:endParaRPr lang="en-US" dirty="0"/>
          </a:p>
        </p:txBody>
      </p:sp>
      <p:sp>
        <p:nvSpPr>
          <p:cNvPr id="3" name="Content Placeholder 2"/>
          <p:cNvSpPr>
            <a:spLocks noGrp="1"/>
          </p:cNvSpPr>
          <p:nvPr>
            <p:ph idx="1"/>
          </p:nvPr>
        </p:nvSpPr>
        <p:spPr>
          <a:xfrm>
            <a:off x="533399" y="1524000"/>
            <a:ext cx="7927975" cy="4191000"/>
          </a:xfrm>
        </p:spPr>
        <p:txBody>
          <a:bodyPr>
            <a:normAutofit/>
          </a:bodyPr>
          <a:lstStyle/>
          <a:p>
            <a:r>
              <a:rPr lang="en-US" sz="4800" dirty="0" smtClean="0">
                <a:solidFill>
                  <a:srgbClr val="FF0000"/>
                </a:solidFill>
                <a:cs typeface="Arial" panose="020B0604020202020204" pitchFamily="34" charset="0"/>
              </a:rPr>
              <a:t>Make </a:t>
            </a:r>
            <a:r>
              <a:rPr lang="en-US" sz="4800" dirty="0">
                <a:solidFill>
                  <a:srgbClr val="FF0000"/>
                </a:solidFill>
                <a:cs typeface="Arial" panose="020B0604020202020204" pitchFamily="34" charset="0"/>
              </a:rPr>
              <a:t>sure the M-1 form is </a:t>
            </a:r>
            <a:r>
              <a:rPr lang="en-US" sz="4800" dirty="0" smtClean="0">
                <a:solidFill>
                  <a:srgbClr val="FF0000"/>
                </a:solidFill>
                <a:cs typeface="Arial" panose="020B0604020202020204" pitchFamily="34" charset="0"/>
              </a:rPr>
              <a:t>complete.</a:t>
            </a:r>
            <a:endParaRPr lang="en-US" sz="4800" dirty="0">
              <a:solidFill>
                <a:srgbClr val="FF0000"/>
              </a:solidFill>
              <a:cs typeface="Arial" panose="020B0604020202020204" pitchFamily="34" charset="0"/>
            </a:endParaRPr>
          </a:p>
          <a:p>
            <a:pPr lvl="1"/>
            <a:r>
              <a:rPr lang="en-US" sz="4600" dirty="0" smtClean="0">
                <a:cs typeface="Arial" panose="020B0604020202020204" pitchFamily="34" charset="0"/>
              </a:rPr>
              <a:t>Make sure you are not charging for incomplete forms. </a:t>
            </a:r>
            <a:endParaRPr lang="en-US" sz="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6454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93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smtClean="0"/>
              <a:t>Billing: </a:t>
            </a:r>
            <a:r>
              <a:rPr lang="en-US" dirty="0" smtClean="0"/>
              <a:t>Confirming Coverage</a:t>
            </a:r>
            <a:endParaRPr lang="en-US" dirty="0"/>
          </a:p>
        </p:txBody>
      </p:sp>
      <p:sp>
        <p:nvSpPr>
          <p:cNvPr id="3" name="Content Placeholder 2"/>
          <p:cNvSpPr>
            <a:spLocks noGrp="1"/>
          </p:cNvSpPr>
          <p:nvPr>
            <p:ph idx="1"/>
          </p:nvPr>
        </p:nvSpPr>
        <p:spPr>
          <a:xfrm>
            <a:off x="304800" y="1524000"/>
            <a:ext cx="8229600" cy="3886200"/>
          </a:xfrm>
        </p:spPr>
        <p:txBody>
          <a:bodyPr>
            <a:normAutofit/>
          </a:bodyPr>
          <a:lstStyle/>
          <a:p>
            <a:r>
              <a:rPr lang="en-US" sz="4800" dirty="0" smtClean="0">
                <a:solidFill>
                  <a:srgbClr val="FF0000"/>
                </a:solidFill>
                <a:cs typeface="Arial" panose="020B0604020202020204" pitchFamily="34" charset="0"/>
              </a:rPr>
              <a:t>Use the employer information on the M-1 form to determine coverage/claim administrator information.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15" y="5442031"/>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553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smtClean="0"/>
              <a:t>Billing: </a:t>
            </a:r>
            <a:r>
              <a:rPr lang="en-US" dirty="0" smtClean="0"/>
              <a:t>Confirming Coverage</a:t>
            </a:r>
            <a:endParaRPr lang="en-US" dirty="0"/>
          </a:p>
        </p:txBody>
      </p:sp>
      <p:sp>
        <p:nvSpPr>
          <p:cNvPr id="3" name="Content Placeholder 2"/>
          <p:cNvSpPr>
            <a:spLocks noGrp="1"/>
          </p:cNvSpPr>
          <p:nvPr>
            <p:ph idx="1"/>
          </p:nvPr>
        </p:nvSpPr>
        <p:spPr>
          <a:xfrm>
            <a:off x="533400" y="1981201"/>
            <a:ext cx="8077200" cy="3505200"/>
          </a:xfrm>
        </p:spPr>
        <p:txBody>
          <a:bodyPr>
            <a:normAutofit fontScale="92500"/>
          </a:bodyPr>
          <a:lstStyle/>
          <a:p>
            <a:r>
              <a:rPr lang="en-US" sz="4800" dirty="0" smtClean="0">
                <a:solidFill>
                  <a:srgbClr val="FF0000"/>
                </a:solidFill>
                <a:cs typeface="Arial" panose="020B0604020202020204" pitchFamily="34" charset="0"/>
              </a:rPr>
              <a:t>Check the Board’s self-insured list on the website FIRST.</a:t>
            </a:r>
          </a:p>
          <a:p>
            <a:pPr lvl="3"/>
            <a:r>
              <a:rPr lang="en-US" sz="3900" dirty="0">
                <a:solidFill>
                  <a:srgbClr val="000066"/>
                </a:solidFill>
                <a:cs typeface="Arial" panose="020B0604020202020204" pitchFamily="34" charset="0"/>
              </a:rPr>
              <a:t>Some self-insured employers also have excess insurance policies.</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7876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Billing: </a:t>
            </a:r>
            <a:r>
              <a:rPr lang="en-US" dirty="0" smtClean="0"/>
              <a:t>Confirming Coverage</a:t>
            </a:r>
            <a:endParaRPr lang="en-US" dirty="0"/>
          </a:p>
        </p:txBody>
      </p:sp>
      <p:sp>
        <p:nvSpPr>
          <p:cNvPr id="3" name="Content Placeholder 2"/>
          <p:cNvSpPr>
            <a:spLocks noGrp="1"/>
          </p:cNvSpPr>
          <p:nvPr>
            <p:ph idx="1"/>
          </p:nvPr>
        </p:nvSpPr>
        <p:spPr>
          <a:xfrm>
            <a:off x="533400" y="1828801"/>
            <a:ext cx="8001000" cy="3733800"/>
          </a:xfrm>
        </p:spPr>
        <p:txBody>
          <a:bodyPr>
            <a:normAutofit lnSpcReduction="10000"/>
          </a:bodyPr>
          <a:lstStyle/>
          <a:p>
            <a:r>
              <a:rPr lang="en-US" sz="4200" dirty="0">
                <a:solidFill>
                  <a:srgbClr val="002060"/>
                </a:solidFill>
                <a:cs typeface="Arial" panose="020B0604020202020204" pitchFamily="34" charset="0"/>
              </a:rPr>
              <a:t>If the employer is not self-insured, use the Employer Insurance Coverage Search.</a:t>
            </a:r>
          </a:p>
          <a:p>
            <a:pPr lvl="3"/>
            <a:r>
              <a:rPr lang="en-US" sz="3600" dirty="0" smtClean="0">
                <a:solidFill>
                  <a:srgbClr val="FF0000"/>
                </a:solidFill>
                <a:cs typeface="Arial" panose="020B0604020202020204" pitchFamily="34" charset="0"/>
              </a:rPr>
              <a:t>Coverage is confirmed only if you find the ER address listed on the policy.</a:t>
            </a:r>
            <a:endParaRPr lang="en-US" sz="3600" dirty="0">
              <a:solidFill>
                <a:srgbClr val="FF0000"/>
              </a:solidFill>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303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Billing: </a:t>
            </a:r>
            <a:r>
              <a:rPr lang="en-US" dirty="0" smtClean="0"/>
              <a:t>Confirming Coverage</a:t>
            </a:r>
            <a:endParaRPr lang="en-US"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43580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7677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Billing: </a:t>
            </a:r>
            <a:r>
              <a:rPr lang="en-US" dirty="0" smtClean="0"/>
              <a:t>Confirming Coverage</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6928"/>
            <a:ext cx="8229600" cy="438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6376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Billing: </a:t>
            </a:r>
            <a:r>
              <a:rPr lang="en-US" dirty="0" smtClean="0"/>
              <a:t>Confirming Coverage</a:t>
            </a:r>
            <a:endParaRPr lang="en-US" dirty="0"/>
          </a:p>
        </p:txBody>
      </p:sp>
      <p:sp>
        <p:nvSpPr>
          <p:cNvPr id="3" name="Content Placeholder 2"/>
          <p:cNvSpPr>
            <a:spLocks noGrp="1"/>
          </p:cNvSpPr>
          <p:nvPr>
            <p:ph idx="1"/>
          </p:nvPr>
        </p:nvSpPr>
        <p:spPr>
          <a:xfrm>
            <a:off x="609600" y="1981200"/>
            <a:ext cx="8001000" cy="4449763"/>
          </a:xfrm>
        </p:spPr>
        <p:txBody>
          <a:bodyPr>
            <a:normAutofit/>
          </a:bodyPr>
          <a:lstStyle/>
          <a:p>
            <a:r>
              <a:rPr lang="en-US" sz="4800" dirty="0" smtClean="0">
                <a:solidFill>
                  <a:srgbClr val="FF0000"/>
                </a:solidFill>
                <a:cs typeface="Arial" panose="020B0604020202020204" pitchFamily="34" charset="0"/>
              </a:rPr>
              <a:t>If you cannot confirm coverage, contact the Board.</a:t>
            </a:r>
            <a:endParaRPr lang="en-US" sz="4800" dirty="0">
              <a:solidFill>
                <a:srgbClr val="FF0000"/>
              </a:solidFill>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1874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b="1" dirty="0" smtClean="0"/>
              <a:t>Billing: </a:t>
            </a:r>
            <a:r>
              <a:rPr lang="en-US" dirty="0" smtClean="0"/>
              <a:t>Insurance Groups</a:t>
            </a:r>
            <a:endParaRPr lang="en-US" dirty="0"/>
          </a:p>
        </p:txBody>
      </p:sp>
      <p:sp>
        <p:nvSpPr>
          <p:cNvPr id="3" name="Content Placeholder 2"/>
          <p:cNvSpPr>
            <a:spLocks noGrp="1"/>
          </p:cNvSpPr>
          <p:nvPr>
            <p:ph idx="1"/>
          </p:nvPr>
        </p:nvSpPr>
        <p:spPr>
          <a:xfrm>
            <a:off x="609600" y="1828800"/>
            <a:ext cx="8001000" cy="4602163"/>
          </a:xfrm>
        </p:spPr>
        <p:txBody>
          <a:bodyPr>
            <a:normAutofit/>
          </a:bodyPr>
          <a:lstStyle/>
          <a:p>
            <a:r>
              <a:rPr lang="en-US" sz="3600" dirty="0" smtClean="0">
                <a:solidFill>
                  <a:srgbClr val="FF0000"/>
                </a:solidFill>
                <a:cs typeface="Arial" panose="020B0604020202020204" pitchFamily="34" charset="0"/>
              </a:rPr>
              <a:t>The Insurance Coverage Verification Tool provides the name of the insurance underwriting company; most underwriting companies are part of an insurance group.</a:t>
            </a:r>
            <a:endParaRPr lang="en-US" sz="3600" dirty="0">
              <a:solidFill>
                <a:srgbClr val="FF0000"/>
              </a:solidFill>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005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b="1" dirty="0" smtClean="0"/>
              <a:t>Billing: </a:t>
            </a:r>
            <a:r>
              <a:rPr lang="en-US" dirty="0" smtClean="0"/>
              <a:t>Insurance Groups</a:t>
            </a:r>
            <a:endParaRPr lang="en-US" dirty="0"/>
          </a:p>
        </p:txBody>
      </p:sp>
      <p:sp>
        <p:nvSpPr>
          <p:cNvPr id="3" name="Content Placeholder 2"/>
          <p:cNvSpPr>
            <a:spLocks noGrp="1"/>
          </p:cNvSpPr>
          <p:nvPr>
            <p:ph idx="1"/>
          </p:nvPr>
        </p:nvSpPr>
        <p:spPr>
          <a:xfrm>
            <a:off x="609600" y="1905000"/>
            <a:ext cx="8001000" cy="4525963"/>
          </a:xfrm>
        </p:spPr>
        <p:txBody>
          <a:bodyPr>
            <a:normAutofit/>
          </a:bodyPr>
          <a:lstStyle/>
          <a:p>
            <a:pPr marL="0" indent="0">
              <a:buNone/>
            </a:pPr>
            <a:endParaRPr lang="en-US" sz="4800" dirty="0">
              <a:solidFill>
                <a:srgbClr val="FF0000"/>
              </a:solidFill>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879859937"/>
              </p:ext>
            </p:extLst>
          </p:nvPr>
        </p:nvGraphicFramePr>
        <p:xfrm>
          <a:off x="152400" y="1219200"/>
          <a:ext cx="9753599" cy="4345330"/>
        </p:xfrm>
        <a:graphic>
          <a:graphicData uri="http://schemas.openxmlformats.org/drawingml/2006/table">
            <a:tbl>
              <a:tblPr/>
              <a:tblGrid>
                <a:gridCol w="925682"/>
                <a:gridCol w="1512718"/>
                <a:gridCol w="993422"/>
                <a:gridCol w="722489"/>
                <a:gridCol w="5599288"/>
              </a:tblGrid>
              <a:tr h="381000">
                <a:tc>
                  <a:txBody>
                    <a:bodyPr/>
                    <a:lstStyle/>
                    <a:p>
                      <a:pPr algn="l" fontAlgn="b"/>
                      <a:r>
                        <a:rPr lang="en-US" sz="1400" b="1" i="0" u="none" strike="noStrike" dirty="0">
                          <a:solidFill>
                            <a:schemeClr val="tx1"/>
                          </a:solidFill>
                          <a:effectLst/>
                          <a:latin typeface="Calibri"/>
                        </a:rPr>
                        <a:t>Group Number</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dirty="0">
                          <a:solidFill>
                            <a:schemeClr val="tx1"/>
                          </a:solidFill>
                          <a:effectLst/>
                          <a:latin typeface="Calibri"/>
                        </a:rPr>
                        <a:t>Group Name</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dirty="0" smtClean="0">
                          <a:solidFill>
                            <a:schemeClr val="tx1"/>
                          </a:solidFill>
                          <a:effectLst/>
                          <a:latin typeface="Calibri"/>
                        </a:rPr>
                        <a:t>License</a:t>
                      </a:r>
                    </a:p>
                    <a:p>
                      <a:pPr algn="l" fontAlgn="b"/>
                      <a:r>
                        <a:rPr lang="en-US" sz="1400" b="1" i="0" u="none" strike="noStrike" dirty="0" smtClean="0">
                          <a:solidFill>
                            <a:schemeClr val="tx1"/>
                          </a:solidFill>
                          <a:effectLst/>
                          <a:latin typeface="Calibri"/>
                        </a:rPr>
                        <a:t>Number</a:t>
                      </a:r>
                      <a:endParaRPr lang="en-US" sz="1400" b="1" i="0" u="none" strike="noStrike" dirty="0">
                        <a:solidFill>
                          <a:schemeClr val="tx1"/>
                        </a:solidFill>
                        <a:effectLst/>
                        <a:latin typeface="Calibri"/>
                      </a:endParaRP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a:solidFill>
                            <a:schemeClr val="tx1"/>
                          </a:solidFill>
                          <a:effectLst/>
                          <a:latin typeface="Calibri"/>
                        </a:rPr>
                        <a:t>NAIC</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dirty="0" err="1">
                          <a:solidFill>
                            <a:schemeClr val="tx1"/>
                          </a:solidFill>
                          <a:effectLst/>
                          <a:latin typeface="Calibri"/>
                        </a:rPr>
                        <a:t>FullName</a:t>
                      </a:r>
                      <a:endParaRPr lang="en-US" sz="1400" b="1" i="0" u="none" strike="noStrike" dirty="0">
                        <a:solidFill>
                          <a:schemeClr val="tx1"/>
                        </a:solidFill>
                        <a:effectLst/>
                        <a:latin typeface="Calibri"/>
                      </a:endParaRPr>
                    </a:p>
                  </a:txBody>
                  <a:tcPr marL="7813" marR="7813" marT="7813" marB="0" anchor="b">
                    <a:lnL>
                      <a:noFill/>
                    </a:lnL>
                    <a:lnR>
                      <a:noFill/>
                    </a:lnR>
                    <a:lnT>
                      <a:noFill/>
                    </a:lnT>
                    <a:lnB>
                      <a:noFill/>
                    </a:lnB>
                    <a:solidFill>
                      <a:srgbClr val="C4D79B"/>
                    </a:solidFill>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367</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19380</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HOME ASSURANCE COMPANY</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308</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19399</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AIU INSURANCE COMPANY</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393</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19402</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AIG PROPERTY CASUALTY COMPANY</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413</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19410</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COMMERCE AND INDUSTRY INSURANCE COMPANY</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482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19429</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INSURANCE COMPANY OF THE STATE OF PENNSYLVANIA</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527</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19445</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NATIONAL UNION FIRE INSURANCE COMPANY OF PITTSBURGH PA</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452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23809</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GRANITE STATE INSURANCE COMPANY</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53254</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23817</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ILLINOIS NATIONAL INSURANCE COMPANY</a:t>
                      </a:r>
                    </a:p>
                  </a:txBody>
                  <a:tcPr marL="7813" marR="7813" marT="7813" marB="0" anchor="b">
                    <a:lnL>
                      <a:noFill/>
                    </a:lnL>
                    <a:lnR>
                      <a:noFill/>
                    </a:lnR>
                    <a:lnT>
                      <a:noFill/>
                    </a:lnT>
                    <a:lnB>
                      <a:noFill/>
                    </a:lnB>
                  </a:tcPr>
                </a:tc>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531</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23841</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NEW HAMPSHIRE INSURANCE COMPANY</a:t>
                      </a:r>
                    </a:p>
                  </a:txBody>
                  <a:tcPr marL="7813" marR="7813" marT="7813" marB="0" anchor="b">
                    <a:lnL>
                      <a:noFill/>
                    </a:lnL>
                    <a:lnR>
                      <a:noFill/>
                    </a:lnR>
                    <a:lnT>
                      <a:noFill/>
                    </a:lnT>
                    <a:lnB>
                      <a:noFill/>
                    </a:lnB>
                  </a:tcPr>
                </a:tc>
              </a:tr>
            </a:tbl>
          </a:graphicData>
        </a:graphic>
      </p:graphicFrame>
    </p:spTree>
    <p:extLst>
      <p:ext uri="{BB962C8B-B14F-4D97-AF65-F5344CB8AC3E}">
        <p14:creationId xmlns:p14="http://schemas.microsoft.com/office/powerpoint/2010/main" val="397306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44" y="914400"/>
            <a:ext cx="8458200" cy="838200"/>
          </a:xfrm>
        </p:spPr>
        <p:txBody>
          <a:bodyPr>
            <a:normAutofit fontScale="90000"/>
          </a:bodyPr>
          <a:lstStyle/>
          <a:p>
            <a:r>
              <a:rPr lang="en-US" b="1" dirty="0" smtClean="0"/>
              <a:t>Billing: </a:t>
            </a:r>
            <a:r>
              <a:rPr lang="en-US" dirty="0" smtClean="0"/>
              <a:t>Third Party Administrators</a:t>
            </a:r>
            <a:endParaRPr lang="en-US" dirty="0"/>
          </a:p>
        </p:txBody>
      </p:sp>
      <p:sp>
        <p:nvSpPr>
          <p:cNvPr id="3" name="Content Placeholder 2"/>
          <p:cNvSpPr>
            <a:spLocks noGrp="1"/>
          </p:cNvSpPr>
          <p:nvPr>
            <p:ph idx="1"/>
          </p:nvPr>
        </p:nvSpPr>
        <p:spPr>
          <a:xfrm>
            <a:off x="304800" y="1752600"/>
            <a:ext cx="8458200" cy="4267200"/>
          </a:xfrm>
        </p:spPr>
        <p:txBody>
          <a:bodyPr>
            <a:normAutofit/>
          </a:bodyPr>
          <a:lstStyle/>
          <a:p>
            <a:r>
              <a:rPr lang="en-US" sz="3500" dirty="0" smtClean="0"/>
              <a:t>Contractual arrangement with the insurer or self-insurer to administer its claims.</a:t>
            </a:r>
          </a:p>
          <a:p>
            <a:r>
              <a:rPr lang="en-US" sz="3500" dirty="0" smtClean="0"/>
              <a:t>A TPA is generally chosen by the employer so there is not always a one to one relationship, e.g. not all ACE claims are handled by ESIS.</a:t>
            </a:r>
            <a:endParaRPr lang="en-US" sz="3600" dirty="0" smtClean="0"/>
          </a:p>
          <a:p>
            <a:pPr marL="0" indent="0">
              <a:buNone/>
            </a:pPr>
            <a:endParaRPr lang="en-US" sz="1200" dirty="0" smtClean="0"/>
          </a:p>
          <a:p>
            <a:endParaRPr lang="en-US"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69"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00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solidFill>
                  <a:srgbClr val="002060"/>
                </a:solidFill>
              </a:rPr>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800" dirty="0" smtClean="0">
                <a:solidFill>
                  <a:srgbClr val="FF0000"/>
                </a:solidFill>
              </a:rPr>
              <a:t>Health care records accompanying the bill:</a:t>
            </a:r>
            <a:endParaRPr lang="en-US" sz="2800" dirty="0">
              <a:solidFill>
                <a:srgbClr val="FF0000"/>
              </a:solidFill>
            </a:endParaRPr>
          </a:p>
          <a:p>
            <a:r>
              <a:rPr lang="en-US" sz="2800" dirty="0">
                <a:solidFill>
                  <a:srgbClr val="002060"/>
                </a:solidFill>
              </a:rPr>
              <a:t>Health care providers may charge for copies of the health care records required to accompany the bill. The charge is to be identified </a:t>
            </a:r>
            <a:r>
              <a:rPr lang="en-US" sz="2800" u="sng" dirty="0">
                <a:solidFill>
                  <a:srgbClr val="002060"/>
                </a:solidFill>
              </a:rPr>
              <a:t>on the bill </a:t>
            </a:r>
            <a:r>
              <a:rPr lang="en-US" sz="2800" dirty="0">
                <a:solidFill>
                  <a:srgbClr val="002060"/>
                </a:solidFill>
              </a:rPr>
              <a:t>using CPT® Code S9981 (units equal total number of pages). The maximum fee for copies is $5 for the first page and 45¢ for each additional page, up to a maximum of $250.00. </a:t>
            </a:r>
            <a:endParaRPr lang="en-US" dirty="0">
              <a:solidFill>
                <a:srgbClr val="0020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 y="52578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46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839200" cy="838200"/>
          </a:xfrm>
        </p:spPr>
        <p:txBody>
          <a:bodyPr>
            <a:normAutofit/>
          </a:bodyPr>
          <a:lstStyle/>
          <a:p>
            <a:r>
              <a:rPr lang="en-US" b="1" dirty="0" smtClean="0"/>
              <a:t>Billing: </a:t>
            </a:r>
            <a:r>
              <a:rPr lang="en-US" dirty="0" smtClean="0"/>
              <a:t>Third Party Administrators</a:t>
            </a:r>
            <a:endParaRPr lang="en-US" dirty="0"/>
          </a:p>
        </p:txBody>
      </p:sp>
      <p:sp>
        <p:nvSpPr>
          <p:cNvPr id="3" name="Content Placeholder 2"/>
          <p:cNvSpPr>
            <a:spLocks noGrp="1"/>
          </p:cNvSpPr>
          <p:nvPr>
            <p:ph idx="1"/>
          </p:nvPr>
        </p:nvSpPr>
        <p:spPr>
          <a:xfrm>
            <a:off x="533400" y="1981200"/>
            <a:ext cx="8305800" cy="3505200"/>
          </a:xfrm>
        </p:spPr>
        <p:txBody>
          <a:bodyPr>
            <a:normAutofit/>
          </a:bodyPr>
          <a:lstStyle/>
          <a:p>
            <a:r>
              <a:rPr lang="en-US" sz="3600" dirty="0" smtClean="0">
                <a:solidFill>
                  <a:srgbClr val="FF0000"/>
                </a:solidFill>
              </a:rPr>
              <a:t>The Board’s website will not identify if the claim is being handled by a TPA.</a:t>
            </a:r>
          </a:p>
          <a:p>
            <a:r>
              <a:rPr lang="en-US" sz="3600" dirty="0" smtClean="0"/>
              <a:t>Contact the Self-Insurer/Insurer or the Board if you are unsure if there is a third party handling the claims.</a:t>
            </a:r>
            <a:endParaRPr lang="en-US" sz="1000" dirty="0"/>
          </a:p>
          <a:p>
            <a:endParaRPr lang="en-US" dirty="0" smtClean="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0641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b="1" dirty="0" smtClean="0"/>
              <a:t>Billing: </a:t>
            </a:r>
            <a:r>
              <a:rPr lang="en-US" dirty="0" smtClean="0"/>
              <a:t>Other</a:t>
            </a:r>
            <a:r>
              <a:rPr lang="en-US" b="1" dirty="0" smtClean="0"/>
              <a:t> </a:t>
            </a:r>
            <a:r>
              <a:rPr lang="en-US" dirty="0" smtClean="0"/>
              <a:t>Third Parties</a:t>
            </a:r>
            <a:endParaRPr lang="en-US" dirty="0"/>
          </a:p>
        </p:txBody>
      </p:sp>
      <p:sp>
        <p:nvSpPr>
          <p:cNvPr id="3" name="Content Placeholder 2"/>
          <p:cNvSpPr>
            <a:spLocks noGrp="1"/>
          </p:cNvSpPr>
          <p:nvPr>
            <p:ph idx="1"/>
          </p:nvPr>
        </p:nvSpPr>
        <p:spPr>
          <a:xfrm>
            <a:off x="564397" y="1447800"/>
            <a:ext cx="8077200" cy="4038600"/>
          </a:xfrm>
        </p:spPr>
        <p:txBody>
          <a:bodyPr>
            <a:normAutofit/>
          </a:bodyPr>
          <a:lstStyle/>
          <a:p>
            <a:r>
              <a:rPr lang="en-US" sz="4800" dirty="0" smtClean="0">
                <a:solidFill>
                  <a:srgbClr val="FF0000"/>
                </a:solidFill>
                <a:cs typeface="Arial" panose="020B0604020202020204" pitchFamily="34" charset="0"/>
              </a:rPr>
              <a:t>Some claim administrators use other third parties to process medical bills, e.g. </a:t>
            </a:r>
            <a:r>
              <a:rPr lang="en-US" sz="4800" dirty="0" err="1" smtClean="0">
                <a:solidFill>
                  <a:srgbClr val="FF0000"/>
                </a:solidFill>
                <a:cs typeface="Arial" panose="020B0604020202020204" pitchFamily="34" charset="0"/>
              </a:rPr>
              <a:t>Corvel</a:t>
            </a:r>
            <a:r>
              <a:rPr lang="en-US" sz="4600" dirty="0" smtClean="0">
                <a:cs typeface="Arial" panose="020B0604020202020204" pitchFamily="34" charset="0"/>
              </a:rPr>
              <a:t>.</a:t>
            </a:r>
            <a:endParaRPr lang="en-US" sz="4600" dirty="0">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22"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66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153400" cy="838200"/>
          </a:xfrm>
        </p:spPr>
        <p:txBody>
          <a:bodyPr>
            <a:normAutofit fontScale="90000"/>
          </a:bodyPr>
          <a:lstStyle/>
          <a:p>
            <a:r>
              <a:rPr lang="en-US" b="1" dirty="0" smtClean="0"/>
              <a:t>Billing: </a:t>
            </a:r>
            <a:r>
              <a:rPr lang="en-US" dirty="0" smtClean="0"/>
              <a:t>Confirm Mailing Address</a:t>
            </a:r>
            <a:endParaRPr lang="en-US" dirty="0"/>
          </a:p>
        </p:txBody>
      </p:sp>
      <p:sp>
        <p:nvSpPr>
          <p:cNvPr id="3" name="Content Placeholder 2"/>
          <p:cNvSpPr>
            <a:spLocks noGrp="1"/>
          </p:cNvSpPr>
          <p:nvPr>
            <p:ph idx="1"/>
          </p:nvPr>
        </p:nvSpPr>
        <p:spPr>
          <a:xfrm>
            <a:off x="228600" y="1295400"/>
            <a:ext cx="8610600" cy="4267200"/>
          </a:xfrm>
        </p:spPr>
        <p:txBody>
          <a:bodyPr>
            <a:normAutofit fontScale="92500" lnSpcReduction="10000"/>
          </a:bodyPr>
          <a:lstStyle/>
          <a:p>
            <a:r>
              <a:rPr lang="en-US" sz="3600" dirty="0" smtClean="0">
                <a:solidFill>
                  <a:srgbClr val="FF0000"/>
                </a:solidFill>
              </a:rPr>
              <a:t>Confirm the mailing address where medical bills should be sent BEFORE mailing bills/records.</a:t>
            </a:r>
          </a:p>
          <a:p>
            <a:endParaRPr lang="en-US" sz="1000" dirty="0" smtClean="0"/>
          </a:p>
          <a:p>
            <a:r>
              <a:rPr lang="en-US" sz="3500" dirty="0" smtClean="0"/>
              <a:t>The self-insured employer or insurer is still </a:t>
            </a:r>
            <a:r>
              <a:rPr lang="en-US" sz="3500" dirty="0"/>
              <a:t>ultimately responsible so you may legally send the bills/records to the </a:t>
            </a:r>
            <a:r>
              <a:rPr lang="en-US" sz="3500" dirty="0" smtClean="0"/>
              <a:t>ER/IR even if there is one or more third party involved in handling the claim.</a:t>
            </a:r>
            <a:endParaRPr lang="en-US" sz="3500" dirty="0"/>
          </a:p>
          <a:p>
            <a:endParaRPr lang="en-US" sz="1000" dirty="0"/>
          </a:p>
          <a:p>
            <a:endParaRPr lang="en-US" dirty="0" smtClean="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3326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04800"/>
            <a:ext cx="8229600" cy="1143000"/>
          </a:xfrm>
        </p:spPr>
        <p:txBody>
          <a:bodyPr>
            <a:normAutofit/>
          </a:bodyPr>
          <a:lstStyle/>
          <a:p>
            <a:r>
              <a:rPr lang="en-US" b="1" dirty="0" smtClean="0"/>
              <a:t>Billing: </a:t>
            </a:r>
            <a:r>
              <a:rPr lang="en-US" dirty="0" smtClean="0"/>
              <a:t>Scenario 1</a:t>
            </a:r>
            <a:endParaRPr lang="en-US" dirty="0"/>
          </a:p>
        </p:txBody>
      </p:sp>
      <p:sp>
        <p:nvSpPr>
          <p:cNvPr id="3" name="Content Placeholder 2"/>
          <p:cNvSpPr>
            <a:spLocks noGrp="1"/>
          </p:cNvSpPr>
          <p:nvPr>
            <p:ph idx="1"/>
          </p:nvPr>
        </p:nvSpPr>
        <p:spPr/>
        <p:txBody>
          <a:bodyPr>
            <a:normAutofit/>
          </a:bodyPr>
          <a:lstStyle/>
          <a:p>
            <a:endParaRPr lang="en-US" sz="1050" dirty="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114259961"/>
              </p:ext>
            </p:extLst>
          </p:nvPr>
        </p:nvGraphicFramePr>
        <p:xfrm>
          <a:off x="297051" y="1447800"/>
          <a:ext cx="8534400" cy="2214479"/>
        </p:xfrm>
        <a:graphic>
          <a:graphicData uri="http://schemas.openxmlformats.org/drawingml/2006/table">
            <a:tbl>
              <a:tblPr firstRow="1" bandRow="1">
                <a:tableStyleId>{5C22544A-7EE6-4342-B048-85BDC9FD1C3A}</a:tableStyleId>
              </a:tblPr>
              <a:tblGrid>
                <a:gridCol w="4114800"/>
                <a:gridCol w="4419600"/>
              </a:tblGrid>
              <a:tr h="147721">
                <a:tc>
                  <a:txBody>
                    <a:bodyPr/>
                    <a:lstStyle/>
                    <a:p>
                      <a:r>
                        <a:rPr lang="en-US" sz="3200" dirty="0" smtClean="0">
                          <a:solidFill>
                            <a:schemeClr val="tx1"/>
                          </a:solidFill>
                        </a:rPr>
                        <a:t>Employee Claim</a:t>
                      </a:r>
                      <a:endParaRPr lang="en-US" sz="3200" dirty="0">
                        <a:solidFill>
                          <a:schemeClr val="tx1"/>
                        </a:solidFill>
                      </a:endParaRPr>
                    </a:p>
                  </a:txBody>
                  <a:tcPr/>
                </a:tc>
                <a:tc>
                  <a:txBody>
                    <a:bodyPr/>
                    <a:lstStyle/>
                    <a:p>
                      <a:r>
                        <a:rPr lang="en-US" sz="3200" dirty="0" smtClean="0">
                          <a:solidFill>
                            <a:schemeClr val="tx1"/>
                          </a:solidFill>
                        </a:rPr>
                        <a:t>Medical Documentation</a:t>
                      </a:r>
                      <a:endParaRPr lang="en-US" sz="3200" dirty="0">
                        <a:solidFill>
                          <a:schemeClr val="tx1"/>
                        </a:solidFill>
                      </a:endParaRPr>
                    </a:p>
                  </a:txBody>
                  <a:tcPr/>
                </a:tc>
              </a:tr>
              <a:tr h="1147679">
                <a:tc>
                  <a:txBody>
                    <a:bodyPr/>
                    <a:lstStyle/>
                    <a:p>
                      <a:r>
                        <a:rPr lang="en-US" sz="4400" b="1" dirty="0" smtClean="0"/>
                        <a:t>Work-Related</a:t>
                      </a:r>
                      <a:endParaRPr lang="en-US" sz="4400" b="1" dirty="0"/>
                    </a:p>
                  </a:txBody>
                  <a:tcPr/>
                </a:tc>
                <a:tc>
                  <a:txBody>
                    <a:bodyPr/>
                    <a:lstStyle/>
                    <a:p>
                      <a:r>
                        <a:rPr lang="en-US" sz="4400" b="1" dirty="0" smtClean="0"/>
                        <a:t>Work-Related</a:t>
                      </a:r>
                      <a:endParaRPr lang="en-US" sz="4400" b="1" dirty="0"/>
                    </a:p>
                  </a:txBody>
                  <a:tcPr/>
                </a:tc>
              </a:tr>
            </a:tbl>
          </a:graphicData>
        </a:graphic>
      </p:graphicFrame>
      <p:sp>
        <p:nvSpPr>
          <p:cNvPr id="7" name="TextBox 6"/>
          <p:cNvSpPr txBox="1"/>
          <p:nvPr/>
        </p:nvSpPr>
        <p:spPr>
          <a:xfrm>
            <a:off x="962069" y="3733800"/>
            <a:ext cx="7162800" cy="1015663"/>
          </a:xfrm>
          <a:prstGeom prst="rect">
            <a:avLst/>
          </a:prstGeom>
          <a:noFill/>
        </p:spPr>
        <p:txBody>
          <a:bodyPr wrap="square" rtlCol="0">
            <a:spAutoFit/>
          </a:bodyPr>
          <a:lstStyle/>
          <a:p>
            <a:pPr algn="ctr"/>
            <a:r>
              <a:rPr lang="en-US" sz="6000" b="1" dirty="0">
                <a:solidFill>
                  <a:prstClr val="black"/>
                </a:solidFill>
                <a:latin typeface="Constantia"/>
              </a:rPr>
              <a:t>Bill To: ER/IR/TPA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0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228600"/>
            <a:ext cx="8229600" cy="1143000"/>
          </a:xfrm>
        </p:spPr>
        <p:txBody>
          <a:bodyPr>
            <a:normAutofit/>
          </a:bodyPr>
          <a:lstStyle/>
          <a:p>
            <a:r>
              <a:rPr lang="en-US" b="1" dirty="0" smtClean="0"/>
              <a:t>Billing: </a:t>
            </a:r>
            <a:r>
              <a:rPr lang="en-US" dirty="0" smtClean="0"/>
              <a:t>Scenario </a:t>
            </a:r>
            <a:r>
              <a:rPr lang="en-US" dirty="0"/>
              <a:t>2</a:t>
            </a:r>
          </a:p>
        </p:txBody>
      </p:sp>
      <p:sp>
        <p:nvSpPr>
          <p:cNvPr id="3" name="Content Placeholder 2"/>
          <p:cNvSpPr>
            <a:spLocks noGrp="1"/>
          </p:cNvSpPr>
          <p:nvPr>
            <p:ph idx="1"/>
          </p:nvPr>
        </p:nvSpPr>
        <p:spPr/>
        <p:txBody>
          <a:bodyPr>
            <a:normAutofit/>
          </a:bodyPr>
          <a:lstStyle/>
          <a:p>
            <a:endParaRPr lang="en-US" sz="1050" dirty="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999029484"/>
              </p:ext>
            </p:extLst>
          </p:nvPr>
        </p:nvGraphicFramePr>
        <p:xfrm>
          <a:off x="297051" y="1447800"/>
          <a:ext cx="8534400" cy="2804160"/>
        </p:xfrm>
        <a:graphic>
          <a:graphicData uri="http://schemas.openxmlformats.org/drawingml/2006/table">
            <a:tbl>
              <a:tblPr firstRow="1" bandRow="1">
                <a:tableStyleId>{5C22544A-7EE6-4342-B048-85BDC9FD1C3A}</a:tableStyleId>
              </a:tblPr>
              <a:tblGrid>
                <a:gridCol w="4114800"/>
                <a:gridCol w="4419600"/>
              </a:tblGrid>
              <a:tr h="147721">
                <a:tc>
                  <a:txBody>
                    <a:bodyPr/>
                    <a:lstStyle/>
                    <a:p>
                      <a:r>
                        <a:rPr lang="en-US" sz="3200" dirty="0" smtClean="0">
                          <a:solidFill>
                            <a:schemeClr val="tx1"/>
                          </a:solidFill>
                        </a:rPr>
                        <a:t>Employee Claim</a:t>
                      </a:r>
                      <a:endParaRPr lang="en-US" sz="3200" dirty="0">
                        <a:solidFill>
                          <a:schemeClr val="tx1"/>
                        </a:solidFill>
                      </a:endParaRPr>
                    </a:p>
                  </a:txBody>
                  <a:tcPr/>
                </a:tc>
                <a:tc>
                  <a:txBody>
                    <a:bodyPr/>
                    <a:lstStyle/>
                    <a:p>
                      <a:r>
                        <a:rPr lang="en-US" sz="3200" dirty="0" smtClean="0">
                          <a:solidFill>
                            <a:schemeClr val="tx1"/>
                          </a:solidFill>
                        </a:rPr>
                        <a:t>Medical Documentation</a:t>
                      </a:r>
                      <a:endParaRPr lang="en-US" sz="3200" dirty="0">
                        <a:solidFill>
                          <a:schemeClr val="tx1"/>
                        </a:solidFill>
                      </a:endParaRPr>
                    </a:p>
                  </a:txBody>
                  <a:tcPr/>
                </a:tc>
              </a:tr>
              <a:tr h="1147679">
                <a:tc>
                  <a:txBody>
                    <a:bodyPr/>
                    <a:lstStyle/>
                    <a:p>
                      <a:r>
                        <a:rPr lang="en-US" sz="3600" b="1" dirty="0" smtClean="0"/>
                        <a:t>Work-Related</a:t>
                      </a:r>
                      <a:endParaRPr lang="en-US" sz="3600" b="1" dirty="0"/>
                    </a:p>
                  </a:txBody>
                  <a:tcPr/>
                </a:tc>
                <a:tc>
                  <a:txBody>
                    <a:bodyPr/>
                    <a:lstStyle/>
                    <a:p>
                      <a:r>
                        <a:rPr lang="en-US" sz="3600" b="1" dirty="0" smtClean="0"/>
                        <a:t>Not Work-Related or Not Yet Determined</a:t>
                      </a:r>
                      <a:endParaRPr lang="en-US" sz="3600" b="1" dirty="0"/>
                    </a:p>
                  </a:txBody>
                  <a:tcPr/>
                </a:tc>
              </a:tr>
            </a:tbl>
          </a:graphicData>
        </a:graphic>
      </p:graphicFrame>
      <p:sp>
        <p:nvSpPr>
          <p:cNvPr id="7" name="TextBox 6"/>
          <p:cNvSpPr txBox="1"/>
          <p:nvPr/>
        </p:nvSpPr>
        <p:spPr>
          <a:xfrm>
            <a:off x="982851" y="4343400"/>
            <a:ext cx="7162800" cy="1015663"/>
          </a:xfrm>
          <a:prstGeom prst="rect">
            <a:avLst/>
          </a:prstGeom>
          <a:noFill/>
        </p:spPr>
        <p:txBody>
          <a:bodyPr wrap="square" rtlCol="0">
            <a:spAutoFit/>
          </a:bodyPr>
          <a:lstStyle/>
          <a:p>
            <a:pPr algn="ctr"/>
            <a:r>
              <a:rPr lang="en-US" sz="6000" b="1" dirty="0">
                <a:solidFill>
                  <a:prstClr val="black"/>
                </a:solidFill>
                <a:latin typeface="Constantia"/>
              </a:rPr>
              <a:t>Bill To: ER/IR/TPA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8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81000"/>
            <a:ext cx="8229600" cy="1143000"/>
          </a:xfrm>
        </p:spPr>
        <p:txBody>
          <a:bodyPr>
            <a:normAutofit/>
          </a:bodyPr>
          <a:lstStyle/>
          <a:p>
            <a:r>
              <a:rPr lang="en-US" b="1" dirty="0" smtClean="0"/>
              <a:t>Billing: </a:t>
            </a:r>
            <a:r>
              <a:rPr lang="en-US" dirty="0" smtClean="0"/>
              <a:t>Scenario 3</a:t>
            </a:r>
            <a:endParaRPr lang="en-US" dirty="0"/>
          </a:p>
        </p:txBody>
      </p:sp>
      <p:sp>
        <p:nvSpPr>
          <p:cNvPr id="3" name="Content Placeholder 2"/>
          <p:cNvSpPr>
            <a:spLocks noGrp="1"/>
          </p:cNvSpPr>
          <p:nvPr>
            <p:ph idx="1"/>
          </p:nvPr>
        </p:nvSpPr>
        <p:spPr/>
        <p:txBody>
          <a:bodyPr>
            <a:normAutofit/>
          </a:bodyPr>
          <a:lstStyle/>
          <a:p>
            <a:endParaRPr lang="en-US" sz="1050" dirty="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046396993"/>
              </p:ext>
            </p:extLst>
          </p:nvPr>
        </p:nvGraphicFramePr>
        <p:xfrm>
          <a:off x="297051" y="1600200"/>
          <a:ext cx="8534400" cy="2499360"/>
        </p:xfrm>
        <a:graphic>
          <a:graphicData uri="http://schemas.openxmlformats.org/drawingml/2006/table">
            <a:tbl>
              <a:tblPr firstRow="1" bandRow="1">
                <a:tableStyleId>{5C22544A-7EE6-4342-B048-85BDC9FD1C3A}</a:tableStyleId>
              </a:tblPr>
              <a:tblGrid>
                <a:gridCol w="4114800"/>
                <a:gridCol w="4419600"/>
              </a:tblGrid>
              <a:tr h="147721">
                <a:tc>
                  <a:txBody>
                    <a:bodyPr/>
                    <a:lstStyle/>
                    <a:p>
                      <a:r>
                        <a:rPr lang="en-US" sz="3200" dirty="0" smtClean="0">
                          <a:solidFill>
                            <a:schemeClr val="tx1"/>
                          </a:solidFill>
                        </a:rPr>
                        <a:t>Employee Claim</a:t>
                      </a:r>
                      <a:endParaRPr lang="en-US" sz="3200" dirty="0">
                        <a:solidFill>
                          <a:schemeClr val="tx1"/>
                        </a:solidFill>
                      </a:endParaRPr>
                    </a:p>
                  </a:txBody>
                  <a:tcPr/>
                </a:tc>
                <a:tc>
                  <a:txBody>
                    <a:bodyPr/>
                    <a:lstStyle/>
                    <a:p>
                      <a:r>
                        <a:rPr lang="en-US" sz="3200" dirty="0" smtClean="0">
                          <a:solidFill>
                            <a:schemeClr val="tx1"/>
                          </a:solidFill>
                        </a:rPr>
                        <a:t>Medical Documentation</a:t>
                      </a:r>
                      <a:endParaRPr lang="en-US" sz="3200" dirty="0">
                        <a:solidFill>
                          <a:schemeClr val="tx1"/>
                        </a:solidFill>
                      </a:endParaRPr>
                    </a:p>
                  </a:txBody>
                  <a:tcPr/>
                </a:tc>
              </a:tr>
              <a:tr h="1147679">
                <a:tc>
                  <a:txBody>
                    <a:bodyPr/>
                    <a:lstStyle/>
                    <a:p>
                      <a:r>
                        <a:rPr lang="en-US" sz="4400" b="1" dirty="0" smtClean="0"/>
                        <a:t>Not Work-Related</a:t>
                      </a:r>
                      <a:endParaRPr lang="en-US" sz="4400" b="1" dirty="0"/>
                    </a:p>
                  </a:txBody>
                  <a:tcPr/>
                </a:tc>
                <a:tc>
                  <a:txBody>
                    <a:bodyPr/>
                    <a:lstStyle/>
                    <a:p>
                      <a:r>
                        <a:rPr lang="en-US" sz="4400" b="1" dirty="0" smtClean="0"/>
                        <a:t>Work-Related</a:t>
                      </a:r>
                      <a:endParaRPr lang="en-US" sz="4400" b="1" dirty="0"/>
                    </a:p>
                  </a:txBody>
                  <a:tcPr/>
                </a:tc>
              </a:tr>
            </a:tbl>
          </a:graphicData>
        </a:graphic>
      </p:graphicFrame>
      <p:sp>
        <p:nvSpPr>
          <p:cNvPr id="7" name="TextBox 6"/>
          <p:cNvSpPr txBox="1"/>
          <p:nvPr/>
        </p:nvSpPr>
        <p:spPr>
          <a:xfrm>
            <a:off x="1003633" y="4267200"/>
            <a:ext cx="7162800" cy="1015663"/>
          </a:xfrm>
          <a:prstGeom prst="rect">
            <a:avLst/>
          </a:prstGeom>
          <a:noFill/>
        </p:spPr>
        <p:txBody>
          <a:bodyPr wrap="square" rtlCol="0">
            <a:spAutoFit/>
          </a:bodyPr>
          <a:lstStyle/>
          <a:p>
            <a:pPr algn="ctr"/>
            <a:r>
              <a:rPr lang="en-US" sz="6000" b="1" dirty="0">
                <a:solidFill>
                  <a:prstClr val="black"/>
                </a:solidFill>
                <a:latin typeface="Constantia"/>
              </a:rPr>
              <a:t>Bill To: </a:t>
            </a:r>
            <a:r>
              <a:rPr lang="en-US" sz="6000" b="1" dirty="0" smtClean="0">
                <a:solidFill>
                  <a:prstClr val="black"/>
                </a:solidFill>
                <a:latin typeface="Constantia"/>
              </a:rPr>
              <a:t>Employee</a:t>
            </a:r>
            <a:endParaRPr lang="en-US" sz="6000" b="1" dirty="0">
              <a:solidFill>
                <a:prstClr val="black"/>
              </a:solidFill>
              <a:latin typeface="Constantia"/>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8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04800"/>
            <a:ext cx="8229600" cy="1143000"/>
          </a:xfrm>
        </p:spPr>
        <p:txBody>
          <a:bodyPr>
            <a:normAutofit/>
          </a:bodyPr>
          <a:lstStyle/>
          <a:p>
            <a:r>
              <a:rPr lang="en-US" b="1" dirty="0" smtClean="0"/>
              <a:t>Billing: </a:t>
            </a:r>
            <a:r>
              <a:rPr lang="en-US" dirty="0" smtClean="0"/>
              <a:t>Scenario 4</a:t>
            </a:r>
            <a:endParaRPr lang="en-US" dirty="0"/>
          </a:p>
        </p:txBody>
      </p:sp>
      <p:sp>
        <p:nvSpPr>
          <p:cNvPr id="3" name="Content Placeholder 2"/>
          <p:cNvSpPr>
            <a:spLocks noGrp="1"/>
          </p:cNvSpPr>
          <p:nvPr>
            <p:ph idx="1"/>
          </p:nvPr>
        </p:nvSpPr>
        <p:spPr/>
        <p:txBody>
          <a:bodyPr>
            <a:normAutofit/>
          </a:bodyPr>
          <a:lstStyle/>
          <a:p>
            <a:endParaRPr lang="en-US" sz="1050" dirty="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929315874"/>
              </p:ext>
            </p:extLst>
          </p:nvPr>
        </p:nvGraphicFramePr>
        <p:xfrm>
          <a:off x="297051" y="1447800"/>
          <a:ext cx="8534400" cy="2499360"/>
        </p:xfrm>
        <a:graphic>
          <a:graphicData uri="http://schemas.openxmlformats.org/drawingml/2006/table">
            <a:tbl>
              <a:tblPr firstRow="1" bandRow="1">
                <a:tableStyleId>{5C22544A-7EE6-4342-B048-85BDC9FD1C3A}</a:tableStyleId>
              </a:tblPr>
              <a:tblGrid>
                <a:gridCol w="4114800"/>
                <a:gridCol w="4419600"/>
              </a:tblGrid>
              <a:tr h="147721">
                <a:tc>
                  <a:txBody>
                    <a:bodyPr/>
                    <a:lstStyle/>
                    <a:p>
                      <a:r>
                        <a:rPr lang="en-US" sz="3200" dirty="0" smtClean="0">
                          <a:solidFill>
                            <a:schemeClr val="tx1"/>
                          </a:solidFill>
                        </a:rPr>
                        <a:t>Employee Claim</a:t>
                      </a:r>
                      <a:endParaRPr lang="en-US" sz="3200" dirty="0">
                        <a:solidFill>
                          <a:schemeClr val="tx1"/>
                        </a:solidFill>
                      </a:endParaRPr>
                    </a:p>
                  </a:txBody>
                  <a:tcPr/>
                </a:tc>
                <a:tc>
                  <a:txBody>
                    <a:bodyPr/>
                    <a:lstStyle/>
                    <a:p>
                      <a:r>
                        <a:rPr lang="en-US" sz="3200" dirty="0" smtClean="0">
                          <a:solidFill>
                            <a:schemeClr val="tx1"/>
                          </a:solidFill>
                        </a:rPr>
                        <a:t>Medical Documentation</a:t>
                      </a:r>
                      <a:endParaRPr lang="en-US" sz="3200" dirty="0">
                        <a:solidFill>
                          <a:schemeClr val="tx1"/>
                        </a:solidFill>
                      </a:endParaRPr>
                    </a:p>
                  </a:txBody>
                  <a:tcPr/>
                </a:tc>
              </a:tr>
              <a:tr h="1147679">
                <a:tc>
                  <a:txBody>
                    <a:bodyPr/>
                    <a:lstStyle/>
                    <a:p>
                      <a:r>
                        <a:rPr lang="en-US" sz="4400" b="1" dirty="0" smtClean="0"/>
                        <a:t>Not Work-Related</a:t>
                      </a:r>
                      <a:endParaRPr lang="en-US" sz="4400" b="1" dirty="0"/>
                    </a:p>
                  </a:txBody>
                  <a:tcPr/>
                </a:tc>
                <a:tc>
                  <a:txBody>
                    <a:bodyPr/>
                    <a:lstStyle/>
                    <a:p>
                      <a:r>
                        <a:rPr lang="en-US" sz="4400" b="1" dirty="0" smtClean="0"/>
                        <a:t>Not Work-Related</a:t>
                      </a:r>
                      <a:endParaRPr lang="en-US" sz="4400" b="1" dirty="0"/>
                    </a:p>
                  </a:txBody>
                  <a:tcPr/>
                </a:tc>
              </a:tr>
            </a:tbl>
          </a:graphicData>
        </a:graphic>
      </p:graphicFrame>
      <p:sp>
        <p:nvSpPr>
          <p:cNvPr id="7" name="TextBox 6"/>
          <p:cNvSpPr txBox="1"/>
          <p:nvPr/>
        </p:nvSpPr>
        <p:spPr>
          <a:xfrm>
            <a:off x="982851" y="4072602"/>
            <a:ext cx="7162800" cy="1015663"/>
          </a:xfrm>
          <a:prstGeom prst="rect">
            <a:avLst/>
          </a:prstGeom>
          <a:noFill/>
        </p:spPr>
        <p:txBody>
          <a:bodyPr wrap="square" rtlCol="0">
            <a:spAutoFit/>
          </a:bodyPr>
          <a:lstStyle/>
          <a:p>
            <a:pPr algn="ctr"/>
            <a:r>
              <a:rPr lang="en-US" sz="6000" b="1" dirty="0" smtClean="0">
                <a:solidFill>
                  <a:prstClr val="black"/>
                </a:solidFill>
                <a:latin typeface="Constantia"/>
              </a:rPr>
              <a:t>Not WC</a:t>
            </a:r>
            <a:endParaRPr lang="en-US" sz="6000" b="1" dirty="0">
              <a:solidFill>
                <a:prstClr val="black"/>
              </a:solidFill>
              <a:latin typeface="Constantia"/>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3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4741"/>
          </a:xfrm>
        </p:spPr>
        <p:txBody>
          <a:bodyPr>
            <a:normAutofit fontScale="90000"/>
          </a:bodyPr>
          <a:lstStyle/>
          <a:p>
            <a:r>
              <a:rPr lang="en-US" b="1" dirty="0" smtClean="0"/>
              <a:t>Billing: </a:t>
            </a:r>
            <a:r>
              <a:rPr lang="en-US" dirty="0" smtClean="0"/>
              <a:t/>
            </a:r>
            <a:br>
              <a:rPr lang="en-US" dirty="0" smtClean="0"/>
            </a:br>
            <a:r>
              <a:rPr lang="en-US" dirty="0" smtClean="0"/>
              <a:t>Notice of a Claim</a:t>
            </a:r>
            <a:endParaRPr lang="en-US" dirty="0"/>
          </a:p>
        </p:txBody>
      </p:sp>
      <p:sp>
        <p:nvSpPr>
          <p:cNvPr id="3" name="Content Placeholder 2"/>
          <p:cNvSpPr>
            <a:spLocks noGrp="1"/>
          </p:cNvSpPr>
          <p:nvPr>
            <p:ph idx="1"/>
          </p:nvPr>
        </p:nvSpPr>
        <p:spPr>
          <a:xfrm>
            <a:off x="151108" y="1600200"/>
            <a:ext cx="8839200" cy="4191000"/>
          </a:xfrm>
        </p:spPr>
        <p:txBody>
          <a:bodyPr>
            <a:normAutofit lnSpcReduction="10000"/>
          </a:bodyPr>
          <a:lstStyle/>
          <a:p>
            <a:r>
              <a:rPr lang="en-US" sz="3600" i="1" dirty="0"/>
              <a:t>Lewis Wilson v. Central Maine Towing, Inc. and The Phoenix Insurance Co. </a:t>
            </a:r>
            <a:r>
              <a:rPr lang="en-US" sz="3200" dirty="0"/>
              <a:t>	</a:t>
            </a:r>
          </a:p>
          <a:p>
            <a:pPr lvl="1"/>
            <a:r>
              <a:rPr lang="en-US" sz="3200" dirty="0">
                <a:solidFill>
                  <a:srgbClr val="FF0000"/>
                </a:solidFill>
              </a:rPr>
              <a:t>If a bill for medical services is received and accompanied by an M-1 and/or other medical information that identifies the time, place, cause and nature of the injury, the employer may be deemed to have knowledge of the injury. </a:t>
            </a:r>
            <a:r>
              <a:rPr lang="en-US" sz="2800" dirty="0"/>
              <a:t>	</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3"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196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54741"/>
          </a:xfrm>
        </p:spPr>
        <p:txBody>
          <a:bodyPr>
            <a:normAutofit fontScale="90000"/>
          </a:bodyPr>
          <a:lstStyle/>
          <a:p>
            <a:r>
              <a:rPr lang="en-US" b="1" dirty="0" smtClean="0"/>
              <a:t>Billing:</a:t>
            </a:r>
            <a:r>
              <a:rPr lang="en-US" dirty="0" smtClean="0"/>
              <a:t/>
            </a:r>
            <a:br>
              <a:rPr lang="en-US" dirty="0" smtClean="0"/>
            </a:br>
            <a:r>
              <a:rPr lang="en-US" dirty="0" smtClean="0"/>
              <a:t>Notice of a Claim</a:t>
            </a:r>
            <a:endParaRPr lang="en-US" dirty="0"/>
          </a:p>
        </p:txBody>
      </p:sp>
      <p:sp>
        <p:nvSpPr>
          <p:cNvPr id="3" name="Content Placeholder 2"/>
          <p:cNvSpPr>
            <a:spLocks noGrp="1"/>
          </p:cNvSpPr>
          <p:nvPr>
            <p:ph idx="1"/>
          </p:nvPr>
        </p:nvSpPr>
        <p:spPr>
          <a:xfrm>
            <a:off x="455612" y="2133600"/>
            <a:ext cx="8232775" cy="4493002"/>
          </a:xfrm>
        </p:spPr>
        <p:txBody>
          <a:bodyPr>
            <a:normAutofit/>
          </a:bodyPr>
          <a:lstStyle/>
          <a:p>
            <a:r>
              <a:rPr lang="en-US" sz="3600" dirty="0" smtClean="0"/>
              <a:t>Bills </a:t>
            </a:r>
            <a:r>
              <a:rPr lang="en-US" sz="3600" dirty="0"/>
              <a:t>for covered employers </a:t>
            </a:r>
            <a:r>
              <a:rPr lang="en-US" sz="3600" dirty="0" smtClean="0"/>
              <a:t>are not supposed to be returned </a:t>
            </a:r>
            <a:r>
              <a:rPr lang="en-US" sz="3600" dirty="0"/>
              <a:t>to the provider </a:t>
            </a:r>
            <a:r>
              <a:rPr lang="en-US" sz="3600" dirty="0" smtClean="0"/>
              <a:t>just because </a:t>
            </a:r>
            <a:r>
              <a:rPr lang="en-US" sz="3600" dirty="0"/>
              <a:t>the employer has failed to report the claim</a:t>
            </a:r>
            <a:r>
              <a:rPr lang="en-US" sz="3600" dirty="0" smtClean="0"/>
              <a:t>.</a:t>
            </a:r>
            <a:endParaRPr lang="en-US" sz="3600" dirty="0" smtClean="0">
              <a:solidFill>
                <a:srgbClr val="FF0000"/>
              </a:solidFill>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7406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381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a:t>
            </a:r>
            <a:r>
              <a:rPr lang="en-US" sz="2000" b="0" i="0" u="none" strike="noStrike" baseline="0" dirty="0" smtClean="0">
                <a:solidFill>
                  <a:schemeClr val="tx1">
                    <a:lumMod val="40000"/>
                    <a:lumOff val="60000"/>
                  </a:schemeClr>
                </a:solidFill>
                <a:latin typeface="Arial Black" pitchFamily="34" charset="0"/>
                <a:cs typeface="Arial"/>
              </a:rPr>
              <a:t>Registration</a:t>
            </a:r>
            <a:endParaRPr lang="en-US" sz="2000" b="0" i="0" u="none" strike="noStrike" baseline="0" dirty="0">
              <a:solidFill>
                <a:schemeClr val="tx1">
                  <a:lumMod val="40000"/>
                  <a:lumOff val="60000"/>
                </a:schemeClr>
              </a:solidFill>
              <a:latin typeface="Arial Black" pitchFamily="34" charset="0"/>
              <a:cs typeface="Arial"/>
            </a:endParaRP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smtClean="0">
              <a:solidFill>
                <a:schemeClr val="tx1">
                  <a:lumMod val="40000"/>
                  <a:lumOff val="60000"/>
                </a:schemeClr>
              </a:solidFill>
              <a:latin typeface="Arial Black" pitchFamily="34" charset="0"/>
              <a:cs typeface="Arial"/>
            </a:endParaRPr>
          </a:p>
          <a:p>
            <a:pPr marL="0" indent="0" algn="ctr" rtl="0">
              <a:defRPr sz="1000"/>
            </a:pPr>
            <a:r>
              <a:rPr lang="en-US" sz="2000" dirty="0" smtClean="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a:t>
            </a:r>
            <a:r>
              <a:rPr lang="en-US" sz="1800" b="0" i="0" u="none" strike="noStrike" baseline="0" dirty="0" smtClean="0">
                <a:solidFill>
                  <a:schemeClr val="tx1">
                    <a:lumMod val="40000"/>
                    <a:lumOff val="60000"/>
                  </a:schemeClr>
                </a:solidFill>
                <a:latin typeface="Arial Black" pitchFamily="34" charset="0"/>
                <a:ea typeface="+mn-ea"/>
                <a:cs typeface="Arial"/>
              </a:rPr>
              <a:t>Form</a:t>
            </a:r>
            <a:r>
              <a:rPr lang="en-US" sz="1800" b="0" i="0" u="none" strike="noStrike" dirty="0" smtClean="0">
                <a:solidFill>
                  <a:schemeClr val="tx1">
                    <a:lumMod val="40000"/>
                    <a:lumOff val="60000"/>
                  </a:schemeClr>
                </a:solidFill>
                <a:latin typeface="Arial Black" pitchFamily="34" charset="0"/>
                <a:ea typeface="+mn-ea"/>
                <a:cs typeface="Arial"/>
              </a:rPr>
              <a:t> to EE/ER within 5 days</a:t>
            </a:r>
            <a:endParaRPr lang="en-US" sz="1800" b="0" i="0" u="none" strike="noStrike" baseline="0" dirty="0" smtClean="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smtClean="0">
              <a:solidFill>
                <a:schemeClr val="tx1">
                  <a:lumMod val="40000"/>
                  <a:lumOff val="60000"/>
                </a:schemeClr>
              </a:solidFill>
              <a:latin typeface="Arial Black" pitchFamily="34" charset="0"/>
            </a:endParaRPr>
          </a:p>
          <a:p>
            <a:pPr algn="ctr"/>
            <a:r>
              <a:rPr lang="en-US" sz="2000" dirty="0" smtClean="0">
                <a:solidFill>
                  <a:schemeClr val="tx1">
                    <a:lumMod val="40000"/>
                    <a:lumOff val="60000"/>
                  </a:schemeClr>
                </a:solidFill>
                <a:latin typeface="Arial Black" pitchFamily="34" charset="0"/>
              </a:rPr>
              <a:t>Billing</a:t>
            </a:r>
            <a:endParaRPr lang="en-US" sz="2000" dirty="0">
              <a:solidFill>
                <a:schemeClr val="tx1">
                  <a:lumMod val="40000"/>
                  <a:lumOff val="60000"/>
                </a:schemeClr>
              </a:solidFill>
              <a:latin typeface="Arial Black" pitchFamily="34" charset="0"/>
            </a:endParaRP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smtClean="0">
                <a:solidFill>
                  <a:schemeClr val="tx1">
                    <a:lumMod val="40000"/>
                    <a:lumOff val="60000"/>
                  </a:schemeClr>
                </a:solidFill>
                <a:latin typeface="Arial Black" pitchFamily="34" charset="0"/>
                <a:cs typeface="Arial"/>
              </a:rPr>
              <a:t>Reimbursement </a:t>
            </a:r>
            <a:endParaRPr lang="en-US" sz="2000" b="0" i="0" u="none" strike="noStrike" baseline="0" dirty="0">
              <a:solidFill>
                <a:schemeClr val="tx1">
                  <a:lumMod val="40000"/>
                  <a:lumOff val="60000"/>
                </a:schemeClr>
              </a:solidFill>
              <a:latin typeface="Arial Black" pitchFamily="34" charset="0"/>
              <a:cs typeface="Arial"/>
            </a:endParaRP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smtClean="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smtClean="0">
                <a:solidFill>
                  <a:schemeClr val="tx1">
                    <a:lumMod val="40000"/>
                    <a:lumOff val="60000"/>
                  </a:schemeClr>
                </a:solidFill>
                <a:latin typeface="Arial Black" pitchFamily="34" charset="0"/>
                <a:ea typeface="+mn-ea"/>
                <a:cs typeface="Arial"/>
              </a:rPr>
              <a:t>Appeal/Request</a:t>
            </a:r>
            <a:r>
              <a:rPr lang="en-US" sz="1800" b="0" i="0" u="none" strike="noStrike" dirty="0" smtClean="0">
                <a:solidFill>
                  <a:schemeClr val="tx1">
                    <a:lumMod val="40000"/>
                    <a:lumOff val="60000"/>
                  </a:schemeClr>
                </a:solidFill>
                <a:latin typeface="Arial Black" pitchFamily="34" charset="0"/>
                <a:ea typeface="+mn-ea"/>
                <a:cs typeface="Arial"/>
              </a:rPr>
              <a:t> for Reconsideration</a:t>
            </a:r>
          </a:p>
          <a:p>
            <a:pPr algn="ctr"/>
            <a:r>
              <a:rPr lang="en-US" sz="1800" baseline="0" dirty="0" smtClean="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smtClean="0">
                <a:solidFill>
                  <a:srgbClr val="999999"/>
                </a:solidFill>
                <a:effectLst/>
                <a:latin typeface="Arial Black"/>
                <a:ea typeface="Times New Roman"/>
                <a:cs typeface="Arial"/>
              </a:rPr>
              <a:t>Health care </a:t>
            </a:r>
            <a:r>
              <a:rPr lang="en-US" kern="1200" dirty="0">
                <a:solidFill>
                  <a:srgbClr val="999999"/>
                </a:solidFill>
                <a:effectLst/>
                <a:latin typeface="Arial Black"/>
                <a:ea typeface="Times New Roman"/>
                <a:cs typeface="Arial"/>
              </a:rPr>
              <a:t>records must also be sent with the bills</a:t>
            </a:r>
            <a:endParaRPr lang="en-US" dirty="0">
              <a:effectLst/>
              <a:latin typeface="Times New Roman"/>
              <a:ea typeface="Times New Roman"/>
            </a:endParaRPr>
          </a:p>
        </p:txBody>
      </p:sp>
      <p:sp>
        <p:nvSpPr>
          <p:cNvPr id="2" name="Oval 1"/>
          <p:cNvSpPr/>
          <p:nvPr/>
        </p:nvSpPr>
        <p:spPr>
          <a:xfrm>
            <a:off x="474406" y="3978894"/>
            <a:ext cx="3948438" cy="1298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367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smtClean="0">
                <a:solidFill>
                  <a:srgbClr val="FF0000"/>
                </a:solidFill>
              </a:rPr>
              <a:t>Medical release forms:</a:t>
            </a:r>
            <a:endParaRPr lang="en-US" dirty="0">
              <a:solidFill>
                <a:srgbClr val="FF0000"/>
              </a:solidFill>
            </a:endParaRPr>
          </a:p>
          <a:p>
            <a:r>
              <a:rPr lang="en-US" u="sng" dirty="0" smtClean="0">
                <a:solidFill>
                  <a:srgbClr val="002060"/>
                </a:solidFill>
              </a:rPr>
              <a:t>All </a:t>
            </a:r>
            <a:r>
              <a:rPr lang="en-US" u="sng" dirty="0">
                <a:solidFill>
                  <a:srgbClr val="002060"/>
                </a:solidFill>
              </a:rPr>
              <a:t>parties, including health care providers, shall only use Form </a:t>
            </a:r>
            <a:r>
              <a:rPr lang="en-US" u="sng" dirty="0" smtClean="0">
                <a:solidFill>
                  <a:srgbClr val="002060"/>
                </a:solidFill>
              </a:rPr>
              <a:t>WCB-220, WCB-220A</a:t>
            </a:r>
            <a:r>
              <a:rPr lang="en-US" u="sng" dirty="0">
                <a:solidFill>
                  <a:srgbClr val="002060"/>
                </a:solidFill>
              </a:rPr>
              <a:t>, WCB-220B, or WCB-220C set forth in Appendix V. The use of forms other than the ones set forth in Appendix V and/or requiring additional forms is prohibited</a:t>
            </a:r>
            <a:r>
              <a:rPr lang="en-US" u="sng" dirty="0" smtClean="0">
                <a:solidFill>
                  <a:srgbClr val="002060"/>
                </a:solidFill>
              </a:rPr>
              <a:t>.</a:t>
            </a:r>
            <a:endParaRPr lang="en-US" sz="3600" dirty="0">
              <a:solidFill>
                <a:srgbClr val="00206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74" y="52578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934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Reimbursement:</a:t>
            </a:r>
            <a:r>
              <a:rPr lang="en-US" dirty="0" smtClean="0"/>
              <a:t/>
            </a:r>
            <a:br>
              <a:rPr lang="en-US" dirty="0" smtClean="0"/>
            </a:br>
            <a:r>
              <a:rPr lang="en-US" dirty="0" smtClean="0"/>
              <a:t>Medicare Set Asides</a:t>
            </a:r>
            <a:endParaRPr lang="en-US" dirty="0"/>
          </a:p>
        </p:txBody>
      </p:sp>
      <p:sp>
        <p:nvSpPr>
          <p:cNvPr id="3" name="Content Placeholder 2"/>
          <p:cNvSpPr>
            <a:spLocks noGrp="1"/>
          </p:cNvSpPr>
          <p:nvPr>
            <p:ph idx="1"/>
          </p:nvPr>
        </p:nvSpPr>
        <p:spPr>
          <a:xfrm>
            <a:off x="838200" y="2133600"/>
            <a:ext cx="7408333" cy="4221163"/>
          </a:xfrm>
        </p:spPr>
        <p:txBody>
          <a:bodyPr>
            <a:normAutofit/>
          </a:bodyPr>
          <a:lstStyle/>
          <a:p>
            <a:r>
              <a:rPr lang="en-US" sz="3600" dirty="0" smtClean="0"/>
              <a:t>Employees </a:t>
            </a:r>
            <a:r>
              <a:rPr lang="en-US" sz="3600" dirty="0"/>
              <a:t>with a WCMSA based on the Maine </a:t>
            </a:r>
            <a:r>
              <a:rPr lang="en-US" sz="3600" dirty="0" smtClean="0"/>
              <a:t>WC MFS are </a:t>
            </a:r>
            <a:r>
              <a:rPr lang="en-US" sz="3600" dirty="0"/>
              <a:t>required to pay for treatment related to the work injury pursuant to the Maine </a:t>
            </a:r>
            <a:r>
              <a:rPr lang="en-US" sz="3600" dirty="0" smtClean="0"/>
              <a:t>WC MFS. </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425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Reimbursement:</a:t>
            </a:r>
            <a:r>
              <a:rPr lang="en-US" dirty="0" smtClean="0"/>
              <a:t/>
            </a:r>
            <a:br>
              <a:rPr lang="en-US" dirty="0" smtClean="0"/>
            </a:br>
            <a:r>
              <a:rPr lang="en-US" dirty="0" smtClean="0"/>
              <a:t>U&amp;C or MAP</a:t>
            </a:r>
            <a:endParaRPr lang="en-US" dirty="0"/>
          </a:p>
        </p:txBody>
      </p:sp>
      <p:sp>
        <p:nvSpPr>
          <p:cNvPr id="3" name="Content Placeholder 2"/>
          <p:cNvSpPr>
            <a:spLocks noGrp="1"/>
          </p:cNvSpPr>
          <p:nvPr>
            <p:ph idx="1"/>
          </p:nvPr>
        </p:nvSpPr>
        <p:spPr>
          <a:xfrm>
            <a:off x="457200" y="1981200"/>
            <a:ext cx="8153400" cy="3124200"/>
          </a:xfrm>
        </p:spPr>
        <p:txBody>
          <a:bodyPr>
            <a:normAutofit/>
          </a:bodyPr>
          <a:lstStyle/>
          <a:p>
            <a:pPr lvl="0"/>
            <a:r>
              <a:rPr lang="en-US" sz="3600" dirty="0"/>
              <a:t>The employer/insurer must pay the health care </a:t>
            </a:r>
            <a:r>
              <a:rPr lang="en-US" sz="3600" b="1" u="sng" dirty="0"/>
              <a:t>provider's usual and customary </a:t>
            </a:r>
            <a:r>
              <a:rPr lang="en-US" sz="3600" b="1" u="sng" dirty="0" smtClean="0"/>
              <a:t>charge</a:t>
            </a:r>
            <a:r>
              <a:rPr lang="en-US" sz="3600" dirty="0" smtClean="0"/>
              <a:t> or </a:t>
            </a:r>
            <a:r>
              <a:rPr lang="en-US" sz="3600" dirty="0"/>
              <a:t>the </a:t>
            </a:r>
            <a:r>
              <a:rPr lang="en-US" sz="3600" b="1" u="sng" dirty="0"/>
              <a:t>maximum allowable payment under this chapter</a:t>
            </a:r>
            <a:r>
              <a:rPr lang="en-US" sz="3600" dirty="0"/>
              <a:t>, whichever is less, </a:t>
            </a:r>
            <a:r>
              <a:rPr lang="en-US" sz="3600" dirty="0" smtClean="0"/>
              <a:t>…</a:t>
            </a:r>
            <a:endParaRPr lang="en-US" sz="3600" dirty="0"/>
          </a:p>
          <a:p>
            <a:pPr lvl="0"/>
            <a:endParaRPr lang="en-US" sz="2600"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3"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803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533400"/>
            <a:ext cx="8229600" cy="1143000"/>
          </a:xfrm>
        </p:spPr>
        <p:txBody>
          <a:bodyPr>
            <a:normAutofit fontScale="90000"/>
          </a:bodyPr>
          <a:lstStyle/>
          <a:p>
            <a:r>
              <a:rPr lang="en-US" b="1" dirty="0" smtClean="0"/>
              <a:t>Reimbursement: </a:t>
            </a:r>
            <a:r>
              <a:rPr lang="en-US" dirty="0" smtClean="0"/>
              <a:t>Usual and Customary Charge</a:t>
            </a:r>
            <a:endParaRPr lang="en-US" dirty="0"/>
          </a:p>
        </p:txBody>
      </p:sp>
      <p:sp>
        <p:nvSpPr>
          <p:cNvPr id="3" name="Content Placeholder 2"/>
          <p:cNvSpPr>
            <a:spLocks noGrp="1"/>
          </p:cNvSpPr>
          <p:nvPr>
            <p:ph idx="1"/>
          </p:nvPr>
        </p:nvSpPr>
        <p:spPr>
          <a:xfrm>
            <a:off x="412642" y="1752600"/>
            <a:ext cx="8305800" cy="3819525"/>
          </a:xfrm>
        </p:spPr>
        <p:txBody>
          <a:bodyPr/>
          <a:lstStyle/>
          <a:p>
            <a:r>
              <a:rPr lang="en-US" sz="4200" dirty="0" smtClean="0"/>
              <a:t>Leanne </a:t>
            </a:r>
            <a:r>
              <a:rPr lang="en-US" sz="4200" dirty="0"/>
              <a:t>Fernald v. Shaw’s Supermarkets, Inc.  and William J. Babine v. Bath Iron Works</a:t>
            </a:r>
          </a:p>
          <a:p>
            <a:pPr lvl="2"/>
            <a:r>
              <a:rPr lang="en-US" sz="2800" dirty="0" smtClean="0"/>
              <a:t>Usual and customary charge is defined as the </a:t>
            </a:r>
            <a:r>
              <a:rPr lang="en-US" sz="2800" dirty="0"/>
              <a:t>charge on the price list for the medical service that is maintained by the </a:t>
            </a:r>
            <a:r>
              <a:rPr lang="en-US" sz="2800" dirty="0" smtClean="0"/>
              <a:t>provider.</a:t>
            </a:r>
            <a:endParaRPr lang="en-US" sz="7200" dirty="0"/>
          </a:p>
          <a:p>
            <a:pPr marL="457200" lvl="1" indent="0">
              <a:buNone/>
            </a:pPr>
            <a:endParaRPr lang="en-US" sz="900" dirty="0" smtClean="0"/>
          </a:p>
          <a:p>
            <a:pPr lvl="1"/>
            <a:endParaRPr lang="en-US" sz="900" dirty="0" smtClean="0"/>
          </a:p>
          <a:p>
            <a:endParaRPr lang="en-US"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67"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9177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685800"/>
            <a:ext cx="8229600" cy="1143000"/>
          </a:xfrm>
        </p:spPr>
        <p:txBody>
          <a:bodyPr>
            <a:normAutofit fontScale="90000"/>
          </a:bodyPr>
          <a:lstStyle/>
          <a:p>
            <a:r>
              <a:rPr lang="en-US" b="1" dirty="0" smtClean="0"/>
              <a:t>Reimbursement: </a:t>
            </a:r>
            <a:r>
              <a:rPr lang="en-US" dirty="0" smtClean="0"/>
              <a:t>Maximum Allowable Payment (MAP)</a:t>
            </a:r>
            <a:endParaRPr lang="en-US" dirty="0"/>
          </a:p>
        </p:txBody>
      </p:sp>
      <p:sp>
        <p:nvSpPr>
          <p:cNvPr id="3" name="Content Placeholder 2"/>
          <p:cNvSpPr>
            <a:spLocks noGrp="1"/>
          </p:cNvSpPr>
          <p:nvPr>
            <p:ph idx="1"/>
          </p:nvPr>
        </p:nvSpPr>
        <p:spPr>
          <a:xfrm>
            <a:off x="457200" y="1981200"/>
            <a:ext cx="8382000" cy="5105400"/>
          </a:xfrm>
        </p:spPr>
        <p:txBody>
          <a:bodyPr/>
          <a:lstStyle/>
          <a:p>
            <a:r>
              <a:rPr lang="en-US" sz="3700" dirty="0" smtClean="0"/>
              <a:t>The </a:t>
            </a:r>
            <a:r>
              <a:rPr lang="en-US" sz="3700" dirty="0"/>
              <a:t>sum of all fees for medical, surgical and hospital services, nursing, medicines, and mechanical, surgical aids established by the Board pursuant to Chapter 5.</a:t>
            </a:r>
          </a:p>
          <a:p>
            <a:pPr marL="457200" lvl="1" indent="0">
              <a:buNone/>
            </a:pPr>
            <a:endParaRPr lang="en-US" sz="900" dirty="0" smtClean="0"/>
          </a:p>
          <a:p>
            <a:pPr lvl="1"/>
            <a:endParaRPr lang="en-US" sz="900" dirty="0" smtClean="0"/>
          </a:p>
          <a:p>
            <a:endParaRPr lang="en-US"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67"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243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Reimbursement:</a:t>
            </a:r>
            <a:r>
              <a:rPr lang="en-US" dirty="0" smtClean="0"/>
              <a:t/>
            </a:r>
            <a:br>
              <a:rPr lang="en-US" dirty="0" smtClean="0"/>
            </a:br>
            <a:r>
              <a:rPr lang="en-US" dirty="0" smtClean="0"/>
              <a:t>MFS Section 1.07(2)</a:t>
            </a:r>
            <a:endParaRPr lang="en-US" dirty="0"/>
          </a:p>
        </p:txBody>
      </p:sp>
      <p:sp>
        <p:nvSpPr>
          <p:cNvPr id="3" name="Content Placeholder 2"/>
          <p:cNvSpPr>
            <a:spLocks noGrp="1"/>
          </p:cNvSpPr>
          <p:nvPr>
            <p:ph idx="1"/>
          </p:nvPr>
        </p:nvSpPr>
        <p:spPr>
          <a:xfrm>
            <a:off x="457200" y="1981200"/>
            <a:ext cx="8153400" cy="3657600"/>
          </a:xfrm>
        </p:spPr>
        <p:txBody>
          <a:bodyPr>
            <a:normAutofit/>
          </a:bodyPr>
          <a:lstStyle/>
          <a:p>
            <a:pPr lvl="0"/>
            <a:r>
              <a:rPr lang="en-US" sz="3600" dirty="0" smtClean="0"/>
              <a:t>The employer/insurer must pay …, </a:t>
            </a:r>
            <a:r>
              <a:rPr lang="en-US" sz="3600" b="1" u="sng" dirty="0"/>
              <a:t>within 30 days of receipt </a:t>
            </a:r>
            <a:r>
              <a:rPr lang="en-US" sz="3600" dirty="0"/>
              <a:t>of a </a:t>
            </a:r>
            <a:r>
              <a:rPr lang="en-US" sz="3600" b="1" u="sng" dirty="0">
                <a:solidFill>
                  <a:srgbClr val="FF0000"/>
                </a:solidFill>
              </a:rPr>
              <a:t>properly coded bill</a:t>
            </a:r>
            <a:r>
              <a:rPr lang="en-US" sz="3600" dirty="0">
                <a:solidFill>
                  <a:srgbClr val="FF0000"/>
                </a:solidFill>
              </a:rPr>
              <a:t> </a:t>
            </a:r>
            <a:r>
              <a:rPr lang="en-US" sz="3600" dirty="0"/>
              <a:t>unless the bill or previous bills from the same health care provider have been controverted or denied. </a:t>
            </a:r>
          </a:p>
          <a:p>
            <a:pPr lvl="0"/>
            <a:endParaRPr lang="en-US" sz="2600"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0661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Reimbursement: </a:t>
            </a:r>
            <a:r>
              <a:rPr lang="en-US" dirty="0" smtClean="0"/>
              <a:t/>
            </a:r>
            <a:br>
              <a:rPr lang="en-US" dirty="0" smtClean="0"/>
            </a:br>
            <a:r>
              <a:rPr lang="en-US" dirty="0" smtClean="0"/>
              <a:t>MFS Section 1.07(2)</a:t>
            </a:r>
            <a:endParaRPr lang="en-US" dirty="0"/>
          </a:p>
        </p:txBody>
      </p:sp>
      <p:sp>
        <p:nvSpPr>
          <p:cNvPr id="3" name="Content Placeholder 2"/>
          <p:cNvSpPr>
            <a:spLocks noGrp="1"/>
          </p:cNvSpPr>
          <p:nvPr>
            <p:ph idx="1"/>
          </p:nvPr>
        </p:nvSpPr>
        <p:spPr>
          <a:xfrm>
            <a:off x="381000" y="1752600"/>
            <a:ext cx="8229600" cy="3810000"/>
          </a:xfrm>
        </p:spPr>
        <p:txBody>
          <a:bodyPr>
            <a:noAutofit/>
          </a:bodyPr>
          <a:lstStyle/>
          <a:p>
            <a:r>
              <a:rPr lang="en-US" sz="3200" dirty="0"/>
              <a:t>Changes to bills are not </a:t>
            </a:r>
            <a:r>
              <a:rPr lang="en-US" sz="3200" dirty="0" smtClean="0"/>
              <a:t>allowed.  When </a:t>
            </a:r>
            <a:r>
              <a:rPr lang="en-US" sz="3200" dirty="0"/>
              <a:t>there is a </a:t>
            </a:r>
            <a:r>
              <a:rPr lang="en-US" sz="3200" dirty="0" smtClean="0"/>
              <a:t>dispute, </a:t>
            </a:r>
            <a:r>
              <a:rPr lang="en-US" sz="3200" dirty="0"/>
              <a:t>the employer/insurer must pay the undisputed amounts, if any, and file a notice of controversy. </a:t>
            </a:r>
            <a:endParaRPr lang="en-US" sz="3200" dirty="0" smtClean="0"/>
          </a:p>
          <a:p>
            <a:r>
              <a:rPr lang="en-US" sz="3200" dirty="0" smtClean="0"/>
              <a:t>A </a:t>
            </a:r>
            <a:r>
              <a:rPr lang="en-US" sz="3200" dirty="0"/>
              <a:t>copy of the </a:t>
            </a:r>
            <a:r>
              <a:rPr lang="en-US" sz="3200" dirty="0" smtClean="0"/>
              <a:t>denial/NOC Form </a:t>
            </a:r>
            <a:r>
              <a:rPr lang="en-US" sz="3200" dirty="0"/>
              <a:t>must be sent to </a:t>
            </a:r>
            <a:r>
              <a:rPr lang="en-US" sz="3200" dirty="0" smtClean="0"/>
              <a:t>the health care provider from whom the bill originated. </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57"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481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Reimbursement</a:t>
            </a:r>
            <a:r>
              <a:rPr lang="en-US" dirty="0" smtClean="0"/>
              <a:t>:</a:t>
            </a:r>
            <a:br>
              <a:rPr lang="en-US" dirty="0" smtClean="0"/>
            </a:br>
            <a:r>
              <a:rPr lang="en-US" dirty="0" smtClean="0"/>
              <a:t>MFS Section 1.07(2)</a:t>
            </a:r>
            <a:endParaRPr lang="en-US" dirty="0"/>
          </a:p>
        </p:txBody>
      </p:sp>
      <p:sp>
        <p:nvSpPr>
          <p:cNvPr id="3" name="Content Placeholder 2"/>
          <p:cNvSpPr>
            <a:spLocks noGrp="1"/>
          </p:cNvSpPr>
          <p:nvPr>
            <p:ph idx="1"/>
          </p:nvPr>
        </p:nvSpPr>
        <p:spPr>
          <a:xfrm>
            <a:off x="457200" y="1447800"/>
            <a:ext cx="8534400" cy="4572000"/>
          </a:xfrm>
        </p:spPr>
        <p:txBody>
          <a:bodyPr>
            <a:noAutofit/>
          </a:bodyPr>
          <a:lstStyle/>
          <a:p>
            <a:r>
              <a:rPr lang="en-US" sz="3000" dirty="0" smtClean="0">
                <a:solidFill>
                  <a:srgbClr val="FF0000"/>
                </a:solidFill>
              </a:rPr>
              <a:t>In </a:t>
            </a:r>
            <a:r>
              <a:rPr lang="en-US" sz="3000" dirty="0">
                <a:solidFill>
                  <a:srgbClr val="FF0000"/>
                </a:solidFill>
              </a:rPr>
              <a:t>cases where the underlying injury has been controverted or denied, a copy of the notice of controversy must be sent to each health care provider that submits or has submitted a request for payment within 30 days of receipt. </a:t>
            </a:r>
          </a:p>
          <a:p>
            <a:pPr lvl="0"/>
            <a:r>
              <a:rPr lang="en-US" sz="3000" dirty="0" smtClean="0"/>
              <a:t>A health care provider, employee or other interested party is entitled to file a petition.</a:t>
            </a:r>
            <a:endParaRPr lang="en-US" sz="3000"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136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Reimbursement:</a:t>
            </a:r>
            <a:r>
              <a:rPr lang="en-US" dirty="0" smtClean="0"/>
              <a:t/>
            </a:r>
            <a:br>
              <a:rPr lang="en-US" dirty="0" smtClean="0"/>
            </a:br>
            <a:r>
              <a:rPr lang="en-US" dirty="0" smtClean="0"/>
              <a:t>MFS Section 1.07(5)</a:t>
            </a:r>
            <a:endParaRPr lang="en-US" dirty="0"/>
          </a:p>
        </p:txBody>
      </p:sp>
      <p:sp>
        <p:nvSpPr>
          <p:cNvPr id="3" name="Content Placeholder 2"/>
          <p:cNvSpPr>
            <a:spLocks noGrp="1"/>
          </p:cNvSpPr>
          <p:nvPr>
            <p:ph idx="1"/>
          </p:nvPr>
        </p:nvSpPr>
        <p:spPr>
          <a:xfrm>
            <a:off x="762000" y="1447800"/>
            <a:ext cx="7772400" cy="3810000"/>
          </a:xfrm>
        </p:spPr>
        <p:txBody>
          <a:bodyPr>
            <a:normAutofit/>
          </a:bodyPr>
          <a:lstStyle/>
          <a:p>
            <a:pPr lvl="0"/>
            <a:r>
              <a:rPr lang="en-US" sz="3600" dirty="0" smtClean="0"/>
              <a:t>A </a:t>
            </a:r>
            <a:r>
              <a:rPr lang="en-US" sz="3600" dirty="0"/>
              <a:t>written payment agreement </a:t>
            </a:r>
            <a:r>
              <a:rPr lang="en-US" sz="3600" dirty="0">
                <a:solidFill>
                  <a:srgbClr val="FF0000"/>
                </a:solidFill>
              </a:rPr>
              <a:t>directly between a health care provider and an </a:t>
            </a:r>
            <a:r>
              <a:rPr lang="en-US" sz="3600" dirty="0" smtClean="0">
                <a:solidFill>
                  <a:srgbClr val="FF0000"/>
                </a:solidFill>
              </a:rPr>
              <a:t>ER/IR</a:t>
            </a:r>
            <a:r>
              <a:rPr lang="en-US" sz="3600" dirty="0" smtClean="0"/>
              <a:t> </a:t>
            </a:r>
            <a:r>
              <a:rPr lang="en-US" sz="3600" dirty="0"/>
              <a:t>supersedes the maximum allowable payment otherwise available under </a:t>
            </a:r>
            <a:r>
              <a:rPr lang="en-US" sz="3600" dirty="0" smtClean="0"/>
              <a:t>the MFS.</a:t>
            </a:r>
            <a:endParaRPr lang="en-US" sz="3600" dirty="0"/>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005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Reimbursement:</a:t>
            </a:r>
            <a:r>
              <a:rPr lang="en-US" dirty="0" smtClean="0"/>
              <a:t/>
            </a:r>
            <a:br>
              <a:rPr lang="en-US" dirty="0" smtClean="0"/>
            </a:br>
            <a:r>
              <a:rPr lang="en-US" dirty="0" smtClean="0"/>
              <a:t>MFS Section 1.07(5)</a:t>
            </a:r>
            <a:endParaRPr lang="en-US" dirty="0"/>
          </a:p>
        </p:txBody>
      </p:sp>
      <p:sp>
        <p:nvSpPr>
          <p:cNvPr id="3" name="Content Placeholder 2"/>
          <p:cNvSpPr>
            <a:spLocks noGrp="1"/>
          </p:cNvSpPr>
          <p:nvPr>
            <p:ph idx="1"/>
          </p:nvPr>
        </p:nvSpPr>
        <p:spPr>
          <a:xfrm>
            <a:off x="304800" y="1447800"/>
            <a:ext cx="8610600" cy="4343400"/>
          </a:xfrm>
        </p:spPr>
        <p:txBody>
          <a:bodyPr>
            <a:noAutofit/>
          </a:bodyPr>
          <a:lstStyle/>
          <a:p>
            <a:r>
              <a:rPr lang="en-US" sz="3200" dirty="0" smtClean="0"/>
              <a:t>A </a:t>
            </a:r>
            <a:r>
              <a:rPr lang="en-US" sz="3200" dirty="0"/>
              <a:t>written payment agreement </a:t>
            </a:r>
            <a:r>
              <a:rPr lang="en-US" sz="3200" dirty="0">
                <a:solidFill>
                  <a:srgbClr val="FF0000"/>
                </a:solidFill>
              </a:rPr>
              <a:t>between a health care provider and an entity other than the </a:t>
            </a:r>
            <a:r>
              <a:rPr lang="en-US" sz="3200" dirty="0" smtClean="0">
                <a:solidFill>
                  <a:srgbClr val="FF0000"/>
                </a:solidFill>
              </a:rPr>
              <a:t>ER/IR</a:t>
            </a:r>
            <a:r>
              <a:rPr lang="en-US" sz="3200" dirty="0" smtClean="0"/>
              <a:t> </a:t>
            </a:r>
            <a:r>
              <a:rPr lang="en-US" sz="3200" dirty="0"/>
              <a:t>seeking to invoke its terms supersedes the maximum allowable payment otherwise available under </a:t>
            </a:r>
            <a:r>
              <a:rPr lang="en-US" sz="3200" dirty="0" smtClean="0"/>
              <a:t>the MFS </a:t>
            </a:r>
            <a:r>
              <a:rPr lang="en-US" sz="3200" dirty="0" smtClean="0">
                <a:solidFill>
                  <a:srgbClr val="FF0000"/>
                </a:solidFill>
              </a:rPr>
              <a:t>only </a:t>
            </a:r>
            <a:r>
              <a:rPr lang="en-US" sz="3200" dirty="0">
                <a:solidFill>
                  <a:srgbClr val="FF0000"/>
                </a:solidFill>
              </a:rPr>
              <a:t>if the </a:t>
            </a:r>
            <a:r>
              <a:rPr lang="en-US" sz="3200" dirty="0" smtClean="0">
                <a:solidFill>
                  <a:srgbClr val="FF0000"/>
                </a:solidFill>
              </a:rPr>
              <a:t>ER/IR </a:t>
            </a:r>
            <a:r>
              <a:rPr lang="en-US" sz="3200" dirty="0">
                <a:solidFill>
                  <a:srgbClr val="FF0000"/>
                </a:solidFill>
              </a:rPr>
              <a:t>is a contractual beneficiary of the payment agreement on the date of service</a:t>
            </a:r>
            <a:r>
              <a:rPr lang="en-US" sz="3200" dirty="0" smtClean="0">
                <a:solidFill>
                  <a:srgbClr val="FF0000"/>
                </a:solidFill>
              </a:rPr>
              <a:t>.</a:t>
            </a:r>
            <a:endParaRPr lang="en-US" sz="3200" dirty="0">
              <a:solidFill>
                <a:srgbClr val="FF0000"/>
              </a:solidFill>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2056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8466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a:t>
            </a:r>
            <a:r>
              <a:rPr lang="en-US" sz="2000" b="0" i="0" u="none" strike="noStrike" baseline="0" dirty="0" smtClean="0">
                <a:solidFill>
                  <a:schemeClr val="tx1">
                    <a:lumMod val="40000"/>
                    <a:lumOff val="60000"/>
                  </a:schemeClr>
                </a:solidFill>
                <a:latin typeface="Arial Black" pitchFamily="34" charset="0"/>
                <a:cs typeface="Arial"/>
              </a:rPr>
              <a:t>Registration</a:t>
            </a:r>
            <a:endParaRPr lang="en-US" sz="2000" b="0" i="0" u="none" strike="noStrike" baseline="0" dirty="0">
              <a:solidFill>
                <a:schemeClr val="tx1">
                  <a:lumMod val="40000"/>
                  <a:lumOff val="60000"/>
                </a:schemeClr>
              </a:solidFill>
              <a:latin typeface="Arial Black" pitchFamily="34" charset="0"/>
              <a:cs typeface="Arial"/>
            </a:endParaRP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smtClean="0">
              <a:solidFill>
                <a:schemeClr val="tx1">
                  <a:lumMod val="40000"/>
                  <a:lumOff val="60000"/>
                </a:schemeClr>
              </a:solidFill>
              <a:latin typeface="Arial Black" pitchFamily="34" charset="0"/>
              <a:cs typeface="Arial"/>
            </a:endParaRPr>
          </a:p>
          <a:p>
            <a:pPr marL="0" indent="0" algn="ctr" rtl="0">
              <a:defRPr sz="1000"/>
            </a:pPr>
            <a:r>
              <a:rPr lang="en-US" sz="2000" dirty="0" smtClean="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a:t>
            </a:r>
            <a:r>
              <a:rPr lang="en-US" sz="1800" b="0" i="0" u="none" strike="noStrike" baseline="0" dirty="0" smtClean="0">
                <a:solidFill>
                  <a:schemeClr val="tx1">
                    <a:lumMod val="40000"/>
                    <a:lumOff val="60000"/>
                  </a:schemeClr>
                </a:solidFill>
                <a:latin typeface="Arial Black" pitchFamily="34" charset="0"/>
                <a:ea typeface="+mn-ea"/>
                <a:cs typeface="Arial"/>
              </a:rPr>
              <a:t>Form</a:t>
            </a:r>
            <a:r>
              <a:rPr lang="en-US" sz="1800" b="0" i="0" u="none" strike="noStrike" dirty="0" smtClean="0">
                <a:solidFill>
                  <a:schemeClr val="tx1">
                    <a:lumMod val="40000"/>
                    <a:lumOff val="60000"/>
                  </a:schemeClr>
                </a:solidFill>
                <a:latin typeface="Arial Black" pitchFamily="34" charset="0"/>
                <a:ea typeface="+mn-ea"/>
                <a:cs typeface="Arial"/>
              </a:rPr>
              <a:t> to EE/ER within 5 days</a:t>
            </a:r>
            <a:endParaRPr lang="en-US" sz="1800" b="0" i="0" u="none" strike="noStrike" baseline="0" dirty="0" smtClean="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smtClean="0">
              <a:solidFill>
                <a:schemeClr val="tx1">
                  <a:lumMod val="40000"/>
                  <a:lumOff val="60000"/>
                </a:schemeClr>
              </a:solidFill>
              <a:latin typeface="Arial Black" pitchFamily="34" charset="0"/>
            </a:endParaRPr>
          </a:p>
          <a:p>
            <a:pPr algn="ctr"/>
            <a:r>
              <a:rPr lang="en-US" sz="2000" dirty="0" smtClean="0">
                <a:solidFill>
                  <a:schemeClr val="tx1">
                    <a:lumMod val="40000"/>
                    <a:lumOff val="60000"/>
                  </a:schemeClr>
                </a:solidFill>
                <a:latin typeface="Arial Black" pitchFamily="34" charset="0"/>
              </a:rPr>
              <a:t>Billing</a:t>
            </a:r>
            <a:endParaRPr lang="en-US" sz="2000" dirty="0">
              <a:solidFill>
                <a:schemeClr val="tx1">
                  <a:lumMod val="40000"/>
                  <a:lumOff val="60000"/>
                </a:schemeClr>
              </a:solidFill>
              <a:latin typeface="Arial Black" pitchFamily="34" charset="0"/>
            </a:endParaRP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smtClean="0">
                <a:solidFill>
                  <a:schemeClr val="tx1">
                    <a:lumMod val="40000"/>
                    <a:lumOff val="60000"/>
                  </a:schemeClr>
                </a:solidFill>
                <a:latin typeface="Arial Black" pitchFamily="34" charset="0"/>
                <a:cs typeface="Arial"/>
              </a:rPr>
              <a:t>Reimbursement </a:t>
            </a:r>
            <a:endParaRPr lang="en-US" sz="2000" b="0" i="0" u="none" strike="noStrike" baseline="0" dirty="0">
              <a:solidFill>
                <a:schemeClr val="tx1">
                  <a:lumMod val="40000"/>
                  <a:lumOff val="60000"/>
                </a:schemeClr>
              </a:solidFill>
              <a:latin typeface="Arial Black" pitchFamily="34" charset="0"/>
              <a:cs typeface="Arial"/>
            </a:endParaRP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smtClean="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smtClean="0">
                <a:solidFill>
                  <a:schemeClr val="tx1">
                    <a:lumMod val="40000"/>
                    <a:lumOff val="60000"/>
                  </a:schemeClr>
                </a:solidFill>
                <a:latin typeface="Arial Black" pitchFamily="34" charset="0"/>
                <a:ea typeface="+mn-ea"/>
                <a:cs typeface="Arial"/>
              </a:rPr>
              <a:t>Appeal/Request</a:t>
            </a:r>
            <a:r>
              <a:rPr lang="en-US" sz="1800" b="0" i="0" u="none" strike="noStrike" dirty="0" smtClean="0">
                <a:solidFill>
                  <a:schemeClr val="tx1">
                    <a:lumMod val="40000"/>
                    <a:lumOff val="60000"/>
                  </a:schemeClr>
                </a:solidFill>
                <a:latin typeface="Arial Black" pitchFamily="34" charset="0"/>
                <a:ea typeface="+mn-ea"/>
                <a:cs typeface="Arial"/>
              </a:rPr>
              <a:t> for Reconsideration</a:t>
            </a:r>
          </a:p>
          <a:p>
            <a:pPr algn="ctr"/>
            <a:r>
              <a:rPr lang="en-US" sz="1800" baseline="0" dirty="0" smtClean="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smtClean="0">
                <a:solidFill>
                  <a:srgbClr val="999999"/>
                </a:solidFill>
                <a:effectLst/>
                <a:latin typeface="Arial Black"/>
                <a:ea typeface="Times New Roman"/>
                <a:cs typeface="Arial"/>
              </a:rPr>
              <a:t>Health care </a:t>
            </a:r>
            <a:r>
              <a:rPr lang="en-US" kern="1200" dirty="0">
                <a:solidFill>
                  <a:srgbClr val="999999"/>
                </a:solidFill>
                <a:effectLst/>
                <a:latin typeface="Arial Black"/>
                <a:ea typeface="Times New Roman"/>
                <a:cs typeface="Arial"/>
              </a:rPr>
              <a:t>records must also be sent with the bills</a:t>
            </a:r>
            <a:endParaRPr lang="en-US" dirty="0">
              <a:effectLst/>
              <a:latin typeface="Times New Roman"/>
              <a:ea typeface="Times New Roman"/>
            </a:endParaRPr>
          </a:p>
        </p:txBody>
      </p:sp>
      <p:sp>
        <p:nvSpPr>
          <p:cNvPr id="2" name="Oval 1"/>
          <p:cNvSpPr/>
          <p:nvPr/>
        </p:nvSpPr>
        <p:spPr>
          <a:xfrm>
            <a:off x="368883" y="5342389"/>
            <a:ext cx="7646865" cy="1428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56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solidFill>
                  <a:srgbClr val="002060"/>
                </a:solidFill>
              </a:rPr>
              <a:t>MFS Effective 9-1-18</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smtClean="0">
                <a:solidFill>
                  <a:srgbClr val="FF0000"/>
                </a:solidFill>
              </a:rPr>
              <a:t>Diagnostic Medical Report, aka M-1 form:</a:t>
            </a:r>
            <a:endParaRPr lang="en-US" dirty="0">
              <a:solidFill>
                <a:srgbClr val="FF0000"/>
              </a:solidFill>
            </a:endParaRPr>
          </a:p>
          <a:p>
            <a:r>
              <a:rPr lang="en-US" dirty="0" smtClean="0">
                <a:solidFill>
                  <a:srgbClr val="002060"/>
                </a:solidFill>
              </a:rPr>
              <a:t>Health </a:t>
            </a:r>
            <a:r>
              <a:rPr lang="en-US" dirty="0">
                <a:solidFill>
                  <a:srgbClr val="002060"/>
                </a:solidFill>
              </a:rPr>
              <a:t>care providers must complete the M-1 form </a:t>
            </a:r>
            <a:r>
              <a:rPr lang="en-US" u="sng" dirty="0">
                <a:solidFill>
                  <a:srgbClr val="002060"/>
                </a:solidFill>
              </a:rPr>
              <a:t>set forth in Appendix I </a:t>
            </a:r>
            <a:r>
              <a:rPr lang="en-US" dirty="0">
                <a:solidFill>
                  <a:srgbClr val="002060"/>
                </a:solidFill>
              </a:rPr>
              <a:t>in accordance with </a:t>
            </a:r>
            <a:r>
              <a:rPr lang="en-US" strike="sngStrike" dirty="0">
                <a:solidFill>
                  <a:srgbClr val="002060"/>
                </a:solidFill>
              </a:rPr>
              <a:t>Title </a:t>
            </a:r>
            <a:r>
              <a:rPr lang="en-US" dirty="0" smtClean="0">
                <a:solidFill>
                  <a:srgbClr val="002060"/>
                </a:solidFill>
              </a:rPr>
              <a:t>39-A </a:t>
            </a:r>
            <a:r>
              <a:rPr lang="en-US" dirty="0">
                <a:solidFill>
                  <a:srgbClr val="002060"/>
                </a:solidFill>
              </a:rPr>
              <a:t>M.R.S.A. § 208. </a:t>
            </a:r>
            <a:r>
              <a:rPr lang="en-US" u="sng" dirty="0">
                <a:solidFill>
                  <a:srgbClr val="002060"/>
                </a:solidFill>
              </a:rPr>
              <a:t>The use of a form other than the one set forth in Appendix I is prohibited and may subject the health care provider to penalty under 39-A M.R.S.A</a:t>
            </a:r>
            <a:r>
              <a:rPr lang="en-US" u="sng" dirty="0" smtClean="0">
                <a:solidFill>
                  <a:srgbClr val="002060"/>
                </a:solidFill>
              </a:rPr>
              <a:t>. § </a:t>
            </a:r>
            <a:r>
              <a:rPr lang="en-US" u="sng" dirty="0">
                <a:solidFill>
                  <a:srgbClr val="002060"/>
                </a:solidFill>
              </a:rPr>
              <a:t>360. </a:t>
            </a:r>
            <a:endParaRPr lang="en-US" sz="3600" u="sng" dirty="0">
              <a:solidFill>
                <a:srgbClr val="00206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29" y="5385955"/>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657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r>
              <a:rPr lang="en-US" b="1" dirty="0" smtClean="0"/>
              <a:t>Provider Review: </a:t>
            </a:r>
            <a:r>
              <a:rPr lang="en-US" dirty="0" smtClean="0"/>
              <a:t>Jurisdiction</a:t>
            </a:r>
            <a:endParaRPr lang="en-US" dirty="0"/>
          </a:p>
        </p:txBody>
      </p:sp>
      <p:sp>
        <p:nvSpPr>
          <p:cNvPr id="3" name="Content Placeholder 2"/>
          <p:cNvSpPr>
            <a:spLocks noGrp="1"/>
          </p:cNvSpPr>
          <p:nvPr>
            <p:ph idx="1"/>
          </p:nvPr>
        </p:nvSpPr>
        <p:spPr>
          <a:xfrm>
            <a:off x="457200" y="1143000"/>
            <a:ext cx="8229600" cy="4906963"/>
          </a:xfrm>
        </p:spPr>
        <p:txBody>
          <a:bodyPr>
            <a:normAutofit/>
          </a:bodyPr>
          <a:lstStyle/>
          <a:p>
            <a:r>
              <a:rPr lang="en-US" sz="3200" dirty="0" smtClean="0">
                <a:solidFill>
                  <a:srgbClr val="FF0000"/>
                </a:solidFill>
              </a:rPr>
              <a:t>You may be treating patients with WC claims that do not fall under the Act.  Jurisdiction is based on a variety of factors and not based on where the provider is located (concurrent jurisdiction may exist).</a:t>
            </a:r>
          </a:p>
          <a:p>
            <a:pPr lvl="1"/>
            <a:r>
              <a:rPr lang="en-US" sz="2800" dirty="0" smtClean="0"/>
              <a:t>Federal employees</a:t>
            </a:r>
          </a:p>
          <a:p>
            <a:pPr lvl="1"/>
            <a:r>
              <a:rPr lang="en-US" sz="2800" dirty="0" smtClean="0"/>
              <a:t>Long Shore and Jones Act claims</a:t>
            </a:r>
          </a:p>
          <a:p>
            <a:pPr lvl="1"/>
            <a:r>
              <a:rPr lang="en-US" sz="2800" dirty="0" smtClean="0"/>
              <a:t>Other states/Countries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9102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52728"/>
          </a:xfrm>
        </p:spPr>
        <p:txBody>
          <a:bodyPr>
            <a:normAutofit fontScale="90000"/>
          </a:bodyPr>
          <a:lstStyle/>
          <a:p>
            <a:r>
              <a:rPr lang="en-US" dirty="0" smtClean="0"/>
              <a:t/>
            </a:r>
            <a:br>
              <a:rPr lang="en-US" dirty="0" smtClean="0"/>
            </a:br>
            <a:r>
              <a:rPr lang="en-US" b="1" dirty="0" smtClean="0"/>
              <a:t>Provisional Medical Payments: </a:t>
            </a:r>
            <a:r>
              <a:rPr lang="en-US" dirty="0" smtClean="0"/>
              <a:t/>
            </a:r>
            <a:br>
              <a:rPr lang="en-US" dirty="0" smtClean="0"/>
            </a:br>
            <a:r>
              <a:rPr lang="en-US" dirty="0" smtClean="0"/>
              <a:t>Act § 222</a:t>
            </a:r>
            <a:endParaRPr lang="en-US" dirty="0"/>
          </a:p>
        </p:txBody>
      </p:sp>
      <p:sp>
        <p:nvSpPr>
          <p:cNvPr id="3" name="Content Placeholder 2"/>
          <p:cNvSpPr>
            <a:spLocks noGrp="1"/>
          </p:cNvSpPr>
          <p:nvPr>
            <p:ph idx="1"/>
          </p:nvPr>
        </p:nvSpPr>
        <p:spPr>
          <a:xfrm>
            <a:off x="609600" y="2209800"/>
            <a:ext cx="8077200" cy="4495799"/>
          </a:xfrm>
        </p:spPr>
        <p:txBody>
          <a:bodyPr>
            <a:normAutofit/>
          </a:bodyPr>
          <a:lstStyle/>
          <a:p>
            <a:r>
              <a:rPr lang="en-US" sz="3200" dirty="0" smtClean="0"/>
              <a:t>If you receive a denial/NOC Form in response to the submission of one or more medical bills, you can legally submit the bills to the patient’s health insurance carrier (if any) or to the patient (if none).  See Bureau of Insurance Rules Chapter 530.</a:t>
            </a:r>
          </a:p>
          <a:p>
            <a:endParaRPr lang="en-US"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8437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b="1" dirty="0" smtClean="0"/>
              <a:t>Provider Review: </a:t>
            </a:r>
            <a:r>
              <a:rPr lang="en-US" dirty="0" smtClean="0"/>
              <a:t>Overpayments</a:t>
            </a:r>
            <a:endParaRPr lang="en-US" dirty="0"/>
          </a:p>
        </p:txBody>
      </p:sp>
      <p:sp>
        <p:nvSpPr>
          <p:cNvPr id="3" name="Content Placeholder 2"/>
          <p:cNvSpPr>
            <a:spLocks noGrp="1"/>
          </p:cNvSpPr>
          <p:nvPr>
            <p:ph idx="1"/>
          </p:nvPr>
        </p:nvSpPr>
        <p:spPr>
          <a:xfrm>
            <a:off x="152400" y="1676400"/>
            <a:ext cx="8534400" cy="3810000"/>
          </a:xfrm>
        </p:spPr>
        <p:txBody>
          <a:bodyPr>
            <a:normAutofit fontScale="92500" lnSpcReduction="10000"/>
          </a:bodyPr>
          <a:lstStyle/>
          <a:p>
            <a:pPr>
              <a:spcAft>
                <a:spcPts val="600"/>
              </a:spcAft>
            </a:pPr>
            <a:r>
              <a:rPr lang="en-US" sz="3600" dirty="0"/>
              <a:t>Workers’ Compensation Board Decision No.96-0:Donald C. Pritchard, Jr. v. S.D. Warren Company and Sedgwick James of Northern New England </a:t>
            </a:r>
          </a:p>
          <a:p>
            <a:pPr>
              <a:spcAft>
                <a:spcPts val="600"/>
              </a:spcAft>
            </a:pPr>
            <a:r>
              <a:rPr lang="en-US" sz="3600" dirty="0"/>
              <a:t>The present Act provides this employer with no mechanism to recover what the employer regards as an overpayment of compensation. </a:t>
            </a:r>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2925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38" y="533400"/>
            <a:ext cx="8229600" cy="1143000"/>
          </a:xfrm>
        </p:spPr>
        <p:txBody>
          <a:bodyPr>
            <a:normAutofit fontScale="90000"/>
          </a:bodyPr>
          <a:lstStyle/>
          <a:p>
            <a:r>
              <a:rPr lang="en-US" b="1" dirty="0" smtClean="0"/>
              <a:t>Statute of Limitations: </a:t>
            </a:r>
            <a:br>
              <a:rPr lang="en-US" b="1" dirty="0" smtClean="0"/>
            </a:br>
            <a:r>
              <a:rPr lang="en-US" dirty="0" smtClean="0"/>
              <a:t>Act § 306</a:t>
            </a:r>
            <a:endParaRPr lang="en-US" dirty="0"/>
          </a:p>
        </p:txBody>
      </p:sp>
      <p:sp>
        <p:nvSpPr>
          <p:cNvPr id="3" name="Content Placeholder 2"/>
          <p:cNvSpPr>
            <a:spLocks noGrp="1"/>
          </p:cNvSpPr>
          <p:nvPr>
            <p:ph idx="1"/>
          </p:nvPr>
        </p:nvSpPr>
        <p:spPr>
          <a:xfrm>
            <a:off x="457200" y="1676400"/>
            <a:ext cx="7696200" cy="3743325"/>
          </a:xfrm>
        </p:spPr>
        <p:txBody>
          <a:bodyPr>
            <a:normAutofit fontScale="92500" lnSpcReduction="10000"/>
          </a:bodyPr>
          <a:lstStyle/>
          <a:p>
            <a:r>
              <a:rPr lang="en-US" sz="3200" dirty="0" smtClean="0"/>
              <a:t>Except </a:t>
            </a:r>
            <a:r>
              <a:rPr lang="en-US" sz="3200" dirty="0"/>
              <a:t>as provided in this section, a petition brought under this Act is barred unless filed </a:t>
            </a:r>
            <a:r>
              <a:rPr lang="en-US" sz="3200" b="1" u="sng" dirty="0"/>
              <a:t>within 2 years after the date of injury</a:t>
            </a:r>
            <a:r>
              <a:rPr lang="en-US" sz="3200" dirty="0"/>
              <a:t> or the date the employee's employer files a required first report of injury if required in section 303, whichever is later</a:t>
            </a:r>
            <a:r>
              <a:rPr lang="en-US" sz="3200" dirty="0" smtClean="0"/>
              <a:t>.</a:t>
            </a:r>
          </a:p>
          <a:p>
            <a:pPr lvl="2"/>
            <a:r>
              <a:rPr lang="en-US" sz="3200" dirty="0" smtClean="0">
                <a:solidFill>
                  <a:srgbClr val="FF0000"/>
                </a:solidFill>
              </a:rPr>
              <a:t>This means that you have only 2 years to file a petition on a medical only claim.</a:t>
            </a:r>
            <a:endParaRPr lang="en-US" sz="3200" dirty="0">
              <a:solidFill>
                <a:srgbClr val="FF0000"/>
              </a:solidFill>
            </a:endParaRPr>
          </a:p>
          <a:p>
            <a:endParaRPr lang="en-US" sz="2800"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9146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Provider Review: </a:t>
            </a:r>
            <a:r>
              <a:rPr lang="en-US" dirty="0" smtClean="0"/>
              <a:t>Outstanding Bills</a:t>
            </a:r>
            <a:endParaRPr lang="en-US" dirty="0"/>
          </a:p>
        </p:txBody>
      </p:sp>
      <p:sp>
        <p:nvSpPr>
          <p:cNvPr id="3" name="Content Placeholder 2"/>
          <p:cNvSpPr>
            <a:spLocks noGrp="1"/>
          </p:cNvSpPr>
          <p:nvPr>
            <p:ph idx="1"/>
          </p:nvPr>
        </p:nvSpPr>
        <p:spPr>
          <a:xfrm>
            <a:off x="457200" y="1524000"/>
            <a:ext cx="8001000" cy="4495800"/>
          </a:xfrm>
        </p:spPr>
        <p:txBody>
          <a:bodyPr/>
          <a:lstStyle/>
          <a:p>
            <a:r>
              <a:rPr lang="en-US" sz="2500" b="1" dirty="0"/>
              <a:t>Options (one or more) :</a:t>
            </a:r>
          </a:p>
          <a:p>
            <a:pPr marL="850392" lvl="1" indent="-457200">
              <a:buFont typeface="+mj-lt"/>
              <a:buAutoNum type="arabicPeriod"/>
            </a:pPr>
            <a:r>
              <a:rPr lang="en-US" sz="2500" dirty="0" smtClean="0"/>
              <a:t>Send notice of nonpayment via certified mail.</a:t>
            </a:r>
          </a:p>
          <a:p>
            <a:pPr marL="850392" lvl="1" indent="-457200">
              <a:buFont typeface="+mj-lt"/>
              <a:buAutoNum type="arabicPeriod"/>
            </a:pPr>
            <a:r>
              <a:rPr lang="en-US" sz="2500" dirty="0" smtClean="0"/>
              <a:t>File </a:t>
            </a:r>
            <a:r>
              <a:rPr lang="en-US" sz="2500" dirty="0"/>
              <a:t>a Complaint for </a:t>
            </a:r>
            <a:r>
              <a:rPr lang="en-US" sz="2500" dirty="0" smtClean="0"/>
              <a:t>Penalties (if original billing was sent via certified mail).</a:t>
            </a:r>
          </a:p>
          <a:p>
            <a:pPr marL="850392" lvl="1" indent="-457200">
              <a:buFont typeface="+mj-lt"/>
              <a:buAutoNum type="arabicPeriod"/>
            </a:pPr>
            <a:r>
              <a:rPr lang="en-US" sz="2500" dirty="0" smtClean="0"/>
              <a:t>File a Provider’s Petition for Payment of Medical   and Related Services (WCB-190A</a:t>
            </a:r>
            <a:r>
              <a:rPr lang="en-US" sz="2500" dirty="0"/>
              <a:t>). </a:t>
            </a:r>
            <a:endParaRPr lang="en-US" sz="2500" dirty="0" smtClean="0"/>
          </a:p>
          <a:p>
            <a:pPr marL="850392" lvl="1" indent="-457200">
              <a:buFont typeface="+mj-lt"/>
              <a:buAutoNum type="arabicPeriod"/>
            </a:pPr>
            <a:r>
              <a:rPr lang="en-US" sz="2500" dirty="0" smtClean="0"/>
              <a:t>Contact </a:t>
            </a:r>
            <a:r>
              <a:rPr lang="en-US" sz="2500" dirty="0"/>
              <a:t>the Office of  Medical/Rehabilitation Services (i.e. me) via email.</a:t>
            </a:r>
          </a:p>
          <a:p>
            <a:pPr marL="850392" lvl="1" indent="-457200">
              <a:buFont typeface="+mj-lt"/>
              <a:buAutoNum type="arabicPeriod"/>
            </a:pPr>
            <a:endParaRPr lang="en-US" sz="2500"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2823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Statute of Limitations: </a:t>
            </a:r>
            <a:r>
              <a:rPr lang="en-US" dirty="0" smtClean="0"/>
              <a:t/>
            </a:r>
            <a:br>
              <a:rPr lang="en-US" dirty="0" smtClean="0"/>
            </a:br>
            <a:r>
              <a:rPr lang="en-US" dirty="0" smtClean="0"/>
              <a:t>Act § 306</a:t>
            </a:r>
            <a:endParaRPr lang="en-US" dirty="0"/>
          </a:p>
        </p:txBody>
      </p:sp>
      <p:sp>
        <p:nvSpPr>
          <p:cNvPr id="3" name="Content Placeholder 2"/>
          <p:cNvSpPr>
            <a:spLocks noGrp="1"/>
          </p:cNvSpPr>
          <p:nvPr>
            <p:ph idx="1"/>
          </p:nvPr>
        </p:nvSpPr>
        <p:spPr>
          <a:xfrm>
            <a:off x="457200" y="1295400"/>
            <a:ext cx="8077200" cy="4572000"/>
          </a:xfrm>
        </p:spPr>
        <p:txBody>
          <a:bodyPr>
            <a:normAutofit lnSpcReduction="10000"/>
          </a:bodyPr>
          <a:lstStyle/>
          <a:p>
            <a:r>
              <a:rPr lang="en-US" sz="3200" dirty="0" smtClean="0"/>
              <a:t>If </a:t>
            </a:r>
            <a:r>
              <a:rPr lang="en-US" sz="3200" dirty="0"/>
              <a:t>an employer or insurer pays benefits under this Act, with or without prejudice, within the period provided in subsection 1, the period during which an employee or other interested party must file a petition is </a:t>
            </a:r>
            <a:r>
              <a:rPr lang="en-US" sz="3200" b="1" u="sng" dirty="0"/>
              <a:t>6 years from the date of the most recent payment</a:t>
            </a:r>
            <a:r>
              <a:rPr lang="en-US" sz="3200" dirty="0" smtClean="0"/>
              <a:t>.</a:t>
            </a:r>
          </a:p>
          <a:p>
            <a:pPr lvl="1"/>
            <a:r>
              <a:rPr lang="en-US" sz="3200" dirty="0" smtClean="0"/>
              <a:t>This means you have 6 years to file a petition on an underpayment.</a:t>
            </a:r>
            <a:endParaRPr lang="en-US" sz="3200" dirty="0"/>
          </a:p>
          <a:p>
            <a:endParaRPr lang="en-US" sz="28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3196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smtClean="0"/>
              <a:t>Provider Review: </a:t>
            </a:r>
            <a:r>
              <a:rPr lang="en-US" dirty="0" smtClean="0"/>
              <a:t>Balance Due</a:t>
            </a:r>
            <a:endParaRPr lang="en-US" dirty="0"/>
          </a:p>
        </p:txBody>
      </p:sp>
      <p:sp>
        <p:nvSpPr>
          <p:cNvPr id="3" name="Content Placeholder 2"/>
          <p:cNvSpPr>
            <a:spLocks noGrp="1"/>
          </p:cNvSpPr>
          <p:nvPr>
            <p:ph idx="1"/>
          </p:nvPr>
        </p:nvSpPr>
        <p:spPr>
          <a:xfrm>
            <a:off x="612775" y="1457325"/>
            <a:ext cx="7848600" cy="3962400"/>
          </a:xfrm>
        </p:spPr>
        <p:txBody>
          <a:bodyPr>
            <a:normAutofit/>
          </a:bodyPr>
          <a:lstStyle/>
          <a:p>
            <a:r>
              <a:rPr lang="en-US" sz="2500" b="1" dirty="0" smtClean="0"/>
              <a:t>Options (one or more) :</a:t>
            </a:r>
          </a:p>
          <a:p>
            <a:pPr marL="850392" lvl="1" indent="-457200">
              <a:buFont typeface="+mj-lt"/>
              <a:buAutoNum type="arabicPeriod"/>
            </a:pPr>
            <a:r>
              <a:rPr lang="en-US" sz="2500" dirty="0" smtClean="0"/>
              <a:t>File an appeal /request for reconsideration with the </a:t>
            </a:r>
            <a:r>
              <a:rPr lang="en-US" sz="2500" dirty="0" err="1" smtClean="0"/>
              <a:t>payor</a:t>
            </a:r>
            <a:r>
              <a:rPr lang="en-US" sz="2500" dirty="0" smtClean="0"/>
              <a:t>.</a:t>
            </a:r>
          </a:p>
          <a:p>
            <a:pPr marL="850392" lvl="1" indent="-457200">
              <a:buFont typeface="+mj-lt"/>
              <a:buAutoNum type="arabicPeriod"/>
            </a:pPr>
            <a:r>
              <a:rPr lang="en-US" sz="2500" dirty="0" smtClean="0"/>
              <a:t>File a </a:t>
            </a:r>
            <a:r>
              <a:rPr lang="en-US" sz="2500" dirty="0"/>
              <a:t>Complaint for Penalties (if original billing was sent via certified mail</a:t>
            </a:r>
            <a:r>
              <a:rPr lang="en-US" sz="2500" dirty="0" smtClean="0"/>
              <a:t>).</a:t>
            </a:r>
          </a:p>
          <a:p>
            <a:pPr marL="850392" lvl="1" indent="-457200">
              <a:buFont typeface="+mj-lt"/>
              <a:buAutoNum type="arabicPeriod"/>
            </a:pPr>
            <a:r>
              <a:rPr lang="en-US" sz="2500" dirty="0" smtClean="0"/>
              <a:t>File a Provider’s Petition for Payment of Medical and Related Services (WCB-190A).</a:t>
            </a:r>
          </a:p>
          <a:p>
            <a:pPr marL="850392" lvl="1" indent="-457200">
              <a:buFont typeface="+mj-lt"/>
              <a:buAutoNum type="arabicPeriod"/>
            </a:pPr>
            <a:r>
              <a:rPr lang="en-US" sz="2500" dirty="0" smtClean="0"/>
              <a:t>Contact the Office of  Medical/Rehabilitation Services (i.e. me) via email.</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6703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Provider Review: </a:t>
            </a:r>
            <a:r>
              <a:rPr lang="en-US" dirty="0" smtClean="0"/>
              <a:t>Appeal/Request for Reconsideration</a:t>
            </a:r>
            <a:endParaRPr lang="en-US" dirty="0"/>
          </a:p>
        </p:txBody>
      </p:sp>
      <p:sp>
        <p:nvSpPr>
          <p:cNvPr id="3" name="Content Placeholder 2"/>
          <p:cNvSpPr>
            <a:spLocks noGrp="1"/>
          </p:cNvSpPr>
          <p:nvPr>
            <p:ph idx="1"/>
          </p:nvPr>
        </p:nvSpPr>
        <p:spPr>
          <a:xfrm>
            <a:off x="228600" y="1524000"/>
            <a:ext cx="8610600" cy="4495800"/>
          </a:xfrm>
        </p:spPr>
        <p:txBody>
          <a:bodyPr>
            <a:normAutofit/>
          </a:bodyPr>
          <a:lstStyle/>
          <a:p>
            <a:pPr marL="393192" lvl="1" indent="0">
              <a:buNone/>
            </a:pPr>
            <a:r>
              <a:rPr lang="en-US" sz="2800" dirty="0" smtClean="0"/>
              <a:t>There </a:t>
            </a:r>
            <a:r>
              <a:rPr lang="en-US" sz="2800" dirty="0"/>
              <a:t>is no requirement for a provider to file an appeal and/or request for reconsideration with the </a:t>
            </a:r>
            <a:r>
              <a:rPr lang="en-US" sz="2800" dirty="0" err="1"/>
              <a:t>payor</a:t>
            </a:r>
            <a:r>
              <a:rPr lang="en-US" sz="2800" dirty="0"/>
              <a:t> before filing a petition with the Maine Workers’ Compensation Board.  A health care provider, employee or other interested party is entitled to file a petition for payment of medical and related services for determination of any dispute regarding the provision of medical services.  The time for filing petitions is governed by 39-A M.R.S.A.  § 306.</a:t>
            </a:r>
            <a:endParaRPr lang="en-US" sz="2500"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415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Payment of bills for medical or health care </a:t>
            </a:r>
            <a:r>
              <a:rPr lang="en-US" b="1" dirty="0" smtClean="0"/>
              <a:t>services</a:t>
            </a:r>
            <a:r>
              <a:rPr lang="en-US" dirty="0" smtClean="0"/>
              <a:t>: </a:t>
            </a:r>
            <a:r>
              <a:rPr lang="en-US" dirty="0"/>
              <a:t>Act § </a:t>
            </a:r>
            <a:r>
              <a:rPr lang="en-US" dirty="0" smtClean="0"/>
              <a:t>205(4) </a:t>
            </a:r>
            <a:endParaRPr lang="en-US" dirty="0"/>
          </a:p>
        </p:txBody>
      </p:sp>
      <p:sp>
        <p:nvSpPr>
          <p:cNvPr id="3" name="Content Placeholder 2"/>
          <p:cNvSpPr>
            <a:spLocks noGrp="1"/>
          </p:cNvSpPr>
          <p:nvPr>
            <p:ph idx="1"/>
          </p:nvPr>
        </p:nvSpPr>
        <p:spPr>
          <a:xfrm>
            <a:off x="381000" y="1524001"/>
            <a:ext cx="8458199" cy="4343400"/>
          </a:xfrm>
        </p:spPr>
        <p:txBody>
          <a:bodyPr>
            <a:normAutofit/>
          </a:bodyPr>
          <a:lstStyle/>
          <a:p>
            <a:r>
              <a:rPr lang="en-US" sz="3000" dirty="0"/>
              <a:t>When there is no ongoing dispute, if bills for medical or health care services are not paid within 30 days after the carrier has received </a:t>
            </a:r>
            <a:r>
              <a:rPr lang="en-US" sz="3000" b="1" u="sng" dirty="0"/>
              <a:t>notice of nonpayment by certified mail</a:t>
            </a:r>
            <a:r>
              <a:rPr lang="en-US" sz="3000" dirty="0"/>
              <a:t> from the provider … </a:t>
            </a:r>
            <a:r>
              <a:rPr lang="en-US" sz="3000" dirty="0" smtClean="0"/>
              <a:t>, $</a:t>
            </a:r>
            <a:r>
              <a:rPr lang="en-US" sz="3000" dirty="0"/>
              <a:t>50 or the amount of the bill due, whichever is less, must be added and </a:t>
            </a:r>
            <a:r>
              <a:rPr lang="en-US" sz="3000" dirty="0" smtClean="0"/>
              <a:t>paid </a:t>
            </a:r>
            <a:r>
              <a:rPr lang="en-US" sz="2800" dirty="0" smtClean="0"/>
              <a:t>for </a:t>
            </a:r>
            <a:r>
              <a:rPr lang="en-US" sz="2800" dirty="0"/>
              <a:t>each day over 30 days </a:t>
            </a:r>
            <a:r>
              <a:rPr lang="en-US" sz="3000" dirty="0" smtClean="0"/>
              <a:t> ...Not more than $1,500 in total may be added. </a:t>
            </a:r>
            <a:endParaRPr lang="en-US" sz="300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5993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smtClean="0"/>
              <a:t>Board Forms</a:t>
            </a:r>
            <a:endParaRPr lang="en-US" b="1" dirty="0"/>
          </a:p>
        </p:txBody>
      </p:sp>
      <p:sp>
        <p:nvSpPr>
          <p:cNvPr id="3" name="Content Placeholder 2"/>
          <p:cNvSpPr>
            <a:spLocks noGrp="1"/>
          </p:cNvSpPr>
          <p:nvPr>
            <p:ph idx="1"/>
          </p:nvPr>
        </p:nvSpPr>
        <p:spPr>
          <a:xfrm>
            <a:off x="181610" y="1143000"/>
            <a:ext cx="8981440" cy="5486400"/>
          </a:xfrm>
        </p:spPr>
        <p:txBody>
          <a:bodyPr>
            <a:normAutofit/>
          </a:bodyPr>
          <a:lstStyle/>
          <a:p>
            <a:pPr marL="0" indent="0">
              <a:buNone/>
            </a:pPr>
            <a:r>
              <a:rPr lang="en-US" sz="3200" b="1" dirty="0" smtClean="0">
                <a:hlinkClick r:id="rId3"/>
              </a:rPr>
              <a:t>http://maine.gov/wcb/forms/index.html</a:t>
            </a:r>
            <a:r>
              <a:rPr lang="en-US" sz="3200" b="1" dirty="0" smtClean="0"/>
              <a:t>:</a:t>
            </a:r>
          </a:p>
          <a:p>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2225460833"/>
              </p:ext>
            </p:extLst>
          </p:nvPr>
        </p:nvGraphicFramePr>
        <p:xfrm>
          <a:off x="250825" y="1752600"/>
          <a:ext cx="8229600" cy="1337310"/>
        </p:xfrm>
        <a:graphic>
          <a:graphicData uri="http://schemas.openxmlformats.org/drawingml/2006/table">
            <a:tbl>
              <a:tblPr/>
              <a:tblGrid>
                <a:gridCol w="4114800"/>
                <a:gridCol w="4114800"/>
              </a:tblGrid>
              <a:tr h="0">
                <a:tc>
                  <a:txBody>
                    <a:bodyPr/>
                    <a:lstStyle/>
                    <a:p>
                      <a:pPr fontAlgn="t"/>
                      <a:r>
                        <a:rPr lang="en-US" sz="2800" u="none" strike="noStrike" dirty="0">
                          <a:solidFill>
                            <a:srgbClr val="551A8B"/>
                          </a:solidFill>
                          <a:effectLst/>
                          <a:hlinkClick r:id="rId4"/>
                        </a:rPr>
                        <a:t>WCB-190A</a:t>
                      </a:r>
                      <a:endParaRPr lang="en-US" sz="2800" dirty="0">
                        <a:effectLst/>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2800" dirty="0">
                          <a:effectLst/>
                        </a:rPr>
                        <a:t>Provider's Petition for Payment of Medical and Related Services</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56560682"/>
              </p:ext>
            </p:extLst>
          </p:nvPr>
        </p:nvGraphicFramePr>
        <p:xfrm>
          <a:off x="231775" y="3276600"/>
          <a:ext cx="8229600" cy="910590"/>
        </p:xfrm>
        <a:graphic>
          <a:graphicData uri="http://schemas.openxmlformats.org/drawingml/2006/table">
            <a:tbl>
              <a:tblPr/>
              <a:tblGrid>
                <a:gridCol w="4114800"/>
                <a:gridCol w="4114800"/>
              </a:tblGrid>
              <a:tr h="0">
                <a:tc>
                  <a:txBody>
                    <a:bodyPr/>
                    <a:lstStyle/>
                    <a:p>
                      <a:pPr fontAlgn="t"/>
                      <a:r>
                        <a:rPr lang="en-US" sz="2800" u="none" strike="noStrike" dirty="0">
                          <a:solidFill>
                            <a:srgbClr val="551A8B"/>
                          </a:solidFill>
                          <a:effectLst/>
                          <a:hlinkClick r:id="rId5"/>
                        </a:rPr>
                        <a:t>WCB-410</a:t>
                      </a:r>
                      <a:endParaRPr lang="en-US" sz="2800" dirty="0">
                        <a:effectLst/>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EEEEEE"/>
                    </a:solidFill>
                  </a:tcPr>
                </a:tc>
                <a:tc>
                  <a:txBody>
                    <a:bodyPr/>
                    <a:lstStyle/>
                    <a:p>
                      <a:pPr fontAlgn="t"/>
                      <a:r>
                        <a:rPr lang="en-US" sz="2800" dirty="0">
                          <a:effectLst/>
                        </a:rPr>
                        <a:t>Complaint for Penalties Pursuant to 39-A </a:t>
                      </a:r>
                      <a:r>
                        <a:rPr lang="en-US" sz="2800" dirty="0" smtClean="0"/>
                        <a:t>§</a:t>
                      </a:r>
                      <a:r>
                        <a:rPr lang="en-US" sz="2800" dirty="0">
                          <a:effectLst/>
                        </a:rPr>
                        <a:t> </a:t>
                      </a:r>
                      <a:r>
                        <a:rPr lang="en-US" sz="2800" dirty="0" smtClean="0">
                          <a:effectLst/>
                        </a:rPr>
                        <a:t>205(4</a:t>
                      </a:r>
                      <a:r>
                        <a:rPr lang="en-US" sz="2800" dirty="0">
                          <a:effectLst/>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EEEEEE"/>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5956179"/>
              </p:ext>
            </p:extLst>
          </p:nvPr>
        </p:nvGraphicFramePr>
        <p:xfrm>
          <a:off x="231775" y="4419600"/>
          <a:ext cx="8229600" cy="685800"/>
        </p:xfrm>
        <a:graphic>
          <a:graphicData uri="http://schemas.openxmlformats.org/drawingml/2006/table">
            <a:tbl>
              <a:tblPr/>
              <a:tblGrid>
                <a:gridCol w="4114800"/>
                <a:gridCol w="4114800"/>
              </a:tblGrid>
              <a:tr h="685800">
                <a:tc>
                  <a:txBody>
                    <a:bodyPr/>
                    <a:lstStyle/>
                    <a:p>
                      <a:pPr marL="0" algn="l" rtl="0" eaLnBrk="1" fontAlgn="t" latinLnBrk="0" hangingPunct="1"/>
                      <a:r>
                        <a:rPr kumimoji="0" lang="en-US" sz="2800" kern="1200" dirty="0">
                          <a:solidFill>
                            <a:schemeClr val="tx1"/>
                          </a:solidFill>
                          <a:effectLst/>
                          <a:latin typeface="+mn-lt"/>
                          <a:ea typeface="+mn-ea"/>
                          <a:cs typeface="+mn-cs"/>
                          <a:hlinkClick r:id="rId6"/>
                        </a:rPr>
                        <a:t>WCB-282</a:t>
                      </a:r>
                      <a:endParaRPr kumimoji="0" lang="en-US" sz="2800" kern="1200" dirty="0">
                        <a:solidFill>
                          <a:schemeClr val="tx1"/>
                        </a:solidFill>
                        <a:effectLst/>
                        <a:latin typeface="+mn-lt"/>
                        <a:ea typeface="+mn-ea"/>
                        <a:cs typeface="+mn-cs"/>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marL="0" algn="l" rtl="0" eaLnBrk="1" fontAlgn="t" latinLnBrk="0" hangingPunct="1"/>
                      <a:r>
                        <a:rPr kumimoji="0" lang="en-US" sz="2800" kern="1200" dirty="0">
                          <a:solidFill>
                            <a:schemeClr val="tx1"/>
                          </a:solidFill>
                          <a:effectLst/>
                          <a:latin typeface="+mn-lt"/>
                          <a:ea typeface="+mn-ea"/>
                          <a:cs typeface="+mn-cs"/>
                        </a:rPr>
                        <a:t>Complaint for Audit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pic>
        <p:nvPicPr>
          <p:cNvPr id="3073"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25"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131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3473</TotalTime>
  <Words>7892</Words>
  <Application>Microsoft Office PowerPoint</Application>
  <PresentationFormat>On-screen Show (4:3)</PresentationFormat>
  <Paragraphs>1172</Paragraphs>
  <Slides>180</Slides>
  <Notes>180</Notes>
  <HiddenSlides>0</HiddenSlides>
  <MMClips>0</MMClips>
  <ScaleCrop>false</ScaleCrop>
  <HeadingPairs>
    <vt:vector size="4" baseType="variant">
      <vt:variant>
        <vt:lpstr>Theme</vt:lpstr>
      </vt:variant>
      <vt:variant>
        <vt:i4>1</vt:i4>
      </vt:variant>
      <vt:variant>
        <vt:lpstr>Slide Titles</vt:lpstr>
      </vt:variant>
      <vt:variant>
        <vt:i4>180</vt:i4>
      </vt:variant>
    </vt:vector>
  </HeadingPairs>
  <TitlesOfParts>
    <vt:vector size="181" baseType="lpstr">
      <vt:lpstr>Flow</vt:lpstr>
      <vt:lpstr>Maine Workers’ Compensation Board</vt:lpstr>
      <vt:lpstr>Acronyms</vt:lpstr>
      <vt:lpstr>Headlines</vt:lpstr>
      <vt:lpstr>    MFS Effective 9-1-18</vt:lpstr>
      <vt:lpstr>   MFS Effective 9-1-18 </vt:lpstr>
      <vt:lpstr>   MFS Effective 9-1-18 </vt:lpstr>
      <vt:lpstr>   MFS Effective 9-1-18 </vt:lpstr>
      <vt:lpstr>   MFS Effective 9-1-18 </vt:lpstr>
      <vt:lpstr>   MFS Effective 9-1-18 </vt:lpstr>
      <vt:lpstr>   MFS Effective 9-1-18 </vt:lpstr>
      <vt:lpstr>   MFS Effective 9-1-18 </vt:lpstr>
      <vt:lpstr> Increased Rates  Effective 1-1-19</vt:lpstr>
      <vt:lpstr>Statutory and Regulatory References</vt:lpstr>
      <vt:lpstr>Statutory and Regulatory References</vt:lpstr>
      <vt:lpstr>Rights of Parties as to Medical and Other Services: Act § 206 </vt:lpstr>
      <vt:lpstr>Rights of Parties as to Medical and Other Services: Act § 206 </vt:lpstr>
      <vt:lpstr>Rights of Parties as to Medical and Other Services: Act § 206 </vt:lpstr>
      <vt:lpstr> Employee Not Liable:  Act § 206(13)</vt:lpstr>
      <vt:lpstr> Provisional Medical Payments:  Act § 222</vt:lpstr>
      <vt:lpstr>Statutory and Regulatory References</vt:lpstr>
      <vt:lpstr>PowerPoint Presentation</vt:lpstr>
      <vt:lpstr>Medical Fee Schedule:  Act § 209-A</vt:lpstr>
      <vt:lpstr>Board Rules Chapter 5  aka Maine WC MFS</vt:lpstr>
      <vt:lpstr>PowerPoint Presentation</vt:lpstr>
      <vt:lpstr>Patient Registration</vt:lpstr>
      <vt:lpstr>Patient Registration</vt:lpstr>
      <vt:lpstr>Patient Registration </vt:lpstr>
      <vt:lpstr>Patient Registration</vt:lpstr>
      <vt:lpstr>Patient Registration</vt:lpstr>
      <vt:lpstr>Patient Registration</vt:lpstr>
      <vt:lpstr>Patient Registration: Medicare Set Asides</vt:lpstr>
      <vt:lpstr>Patient Registration:  Medicare Set Asides</vt:lpstr>
      <vt:lpstr>Patient Registration: M-1 Form</vt:lpstr>
      <vt:lpstr>Patient Registration: M-1 Form</vt:lpstr>
      <vt:lpstr>Patient Registration: M-1 Form</vt:lpstr>
      <vt:lpstr>Patient Registration: M-1 Form</vt:lpstr>
      <vt:lpstr>Patient Registration: M-1 Form</vt:lpstr>
      <vt:lpstr>Patient Registration: M-1 Form</vt:lpstr>
      <vt:lpstr>PowerPoint Presentation</vt:lpstr>
      <vt:lpstr>Authorization: MFS Section 1.05</vt:lpstr>
      <vt:lpstr>Medical Information:  Act § 208(2)</vt:lpstr>
      <vt:lpstr>Patient Encounter: M-1 Form</vt:lpstr>
      <vt:lpstr>Patient Encounter: M-1 Form</vt:lpstr>
      <vt:lpstr>Patient Encounter: M-1 Form</vt:lpstr>
      <vt:lpstr>Medical Information:  Act § 208(1)</vt:lpstr>
      <vt:lpstr>Patient Encounter: Health Care Records</vt:lpstr>
      <vt:lpstr>PowerPoint Presentation</vt:lpstr>
      <vt:lpstr>Billing: Timely Filing</vt:lpstr>
      <vt:lpstr>Billing: MFS Section 1.06(1)</vt:lpstr>
      <vt:lpstr>Billing: MFS Section 1.06(1)</vt:lpstr>
      <vt:lpstr>Billing: MFS Section 1.06(2)</vt:lpstr>
      <vt:lpstr>Billing: Insured Employers</vt:lpstr>
      <vt:lpstr>Billing: MFS Section 1.07(1)</vt:lpstr>
      <vt:lpstr>Billing: MFS Section 1.07(1)</vt:lpstr>
      <vt:lpstr>Billing: MFS Sections 3.01 and 4.01</vt:lpstr>
      <vt:lpstr>Billing: Billing Forms</vt:lpstr>
      <vt:lpstr>Billing: Medicare Set Asides</vt:lpstr>
      <vt:lpstr>Billing: Health Care Records</vt:lpstr>
      <vt:lpstr>Billing: Health Care Records</vt:lpstr>
      <vt:lpstr>Billing: M-1 Form</vt:lpstr>
      <vt:lpstr>Billing: Confirming Coverage</vt:lpstr>
      <vt:lpstr>Billing: Confirming Coverage</vt:lpstr>
      <vt:lpstr>Billing: Confirming Coverage</vt:lpstr>
      <vt:lpstr>Billing: Confirming Coverage</vt:lpstr>
      <vt:lpstr>Billing: Confirming Coverage</vt:lpstr>
      <vt:lpstr>Billing: Confirming Coverage</vt:lpstr>
      <vt:lpstr>Billing: Insurance Groups</vt:lpstr>
      <vt:lpstr>Billing: Insurance Groups</vt:lpstr>
      <vt:lpstr>Billing: Third Party Administrators</vt:lpstr>
      <vt:lpstr>Billing: Third Party Administrators</vt:lpstr>
      <vt:lpstr>Billing: Other Third Parties</vt:lpstr>
      <vt:lpstr>Billing: Confirm Mailing Address</vt:lpstr>
      <vt:lpstr>Billing: Scenario 1</vt:lpstr>
      <vt:lpstr>Billing: Scenario 2</vt:lpstr>
      <vt:lpstr>Billing: Scenario 3</vt:lpstr>
      <vt:lpstr>Billing: Scenario 4</vt:lpstr>
      <vt:lpstr>Billing:  Notice of a Claim</vt:lpstr>
      <vt:lpstr>Billing: Notice of a Claim</vt:lpstr>
      <vt:lpstr>PowerPoint Presentation</vt:lpstr>
      <vt:lpstr>Reimbursement: Medicare Set Asides</vt:lpstr>
      <vt:lpstr>Reimbursement: U&amp;C or MAP</vt:lpstr>
      <vt:lpstr>Reimbursement: Usual and Customary Charge</vt:lpstr>
      <vt:lpstr>Reimbursement: Maximum Allowable Payment (MAP)</vt:lpstr>
      <vt:lpstr>Reimbursement: MFS Section 1.07(2)</vt:lpstr>
      <vt:lpstr>Reimbursement:  MFS Section 1.07(2)</vt:lpstr>
      <vt:lpstr>Reimbursement: MFS Section 1.07(2)</vt:lpstr>
      <vt:lpstr>Reimbursement: MFS Section 1.07(5)</vt:lpstr>
      <vt:lpstr>Reimbursement: MFS Section 1.07(5)</vt:lpstr>
      <vt:lpstr>PowerPoint Presentation</vt:lpstr>
      <vt:lpstr>Provider Review: Jurisdiction</vt:lpstr>
      <vt:lpstr> Provisional Medical Payments:  Act § 222</vt:lpstr>
      <vt:lpstr>Provider Review: Overpayments</vt:lpstr>
      <vt:lpstr>Statute of Limitations:  Act § 306</vt:lpstr>
      <vt:lpstr>Provider Review: Outstanding Bills</vt:lpstr>
      <vt:lpstr>Statute of Limitations:  Act § 306</vt:lpstr>
      <vt:lpstr>Provider Review: Balance Due</vt:lpstr>
      <vt:lpstr>Provider Review: Appeal/Request for Reconsideration</vt:lpstr>
      <vt:lpstr>Payment of bills for medical or health care services: Act § 205(4) </vt:lpstr>
      <vt:lpstr>Board Forms</vt:lpstr>
      <vt:lpstr>Board Forms</vt:lpstr>
      <vt:lpstr>Complaint for Penalties: Form 410</vt:lpstr>
      <vt:lpstr>Complaint for Penalties: Form 410</vt:lpstr>
      <vt:lpstr>Complaint for Penalties: Form 410</vt:lpstr>
      <vt:lpstr>Complaint for Penalties: Form 410</vt:lpstr>
      <vt:lpstr>Complaint for Penalties: Form 410</vt:lpstr>
      <vt:lpstr>Complaint for Penalties: Form 410</vt:lpstr>
      <vt:lpstr>  Provider’s Petition for Payment:  Form 190-A</vt:lpstr>
      <vt:lpstr>  Provider’s Petition for Payment:  Form 190-A</vt:lpstr>
      <vt:lpstr>  Provider’s Petition for Payment:  Form 190-A</vt:lpstr>
      <vt:lpstr>  Provider’s Petition for Payment:  Form 190-A</vt:lpstr>
      <vt:lpstr>Complaint for Audit: Form 282</vt:lpstr>
      <vt:lpstr>Complaint for Audit: Form 282</vt:lpstr>
      <vt:lpstr>Provider Review: Top Reasons Bills are Paid Incorrectly</vt:lpstr>
      <vt:lpstr>Provider Review: Top Reasons Bills are Paid Incorrectly</vt:lpstr>
      <vt:lpstr>Provider Review: Professional Services</vt:lpstr>
      <vt:lpstr>Anesthesia Example</vt:lpstr>
      <vt:lpstr>Evaluation &amp; Management Example</vt:lpstr>
      <vt:lpstr>Evaluation &amp; Management Example</vt:lpstr>
      <vt:lpstr>Evaluation &amp; Management Example</vt:lpstr>
      <vt:lpstr>Evaluation &amp; Management Example #2</vt:lpstr>
      <vt:lpstr>Evaluation &amp; Management Example #2</vt:lpstr>
      <vt:lpstr>Evaluation &amp; Management Example #2</vt:lpstr>
      <vt:lpstr>Evaluation &amp; Management Example #2</vt:lpstr>
      <vt:lpstr>Evaluation &amp; Management Example #2</vt:lpstr>
      <vt:lpstr>Evaluation &amp; Management Example #3</vt:lpstr>
      <vt:lpstr>Evaluation &amp; Management Example #3</vt:lpstr>
      <vt:lpstr>Surgical Example</vt:lpstr>
      <vt:lpstr>Surgical Example</vt:lpstr>
      <vt:lpstr>Surgical Example #2</vt:lpstr>
      <vt:lpstr>Surgical Example #2</vt:lpstr>
      <vt:lpstr>Surgical Example</vt:lpstr>
      <vt:lpstr>Radiology Example</vt:lpstr>
      <vt:lpstr>Radiology Example</vt:lpstr>
      <vt:lpstr>Radiology Example</vt:lpstr>
      <vt:lpstr>Massage Therapy Example</vt:lpstr>
      <vt:lpstr>Massage Therapy Example</vt:lpstr>
      <vt:lpstr>DMEPOS Example</vt:lpstr>
      <vt:lpstr>DMEPOS Example #2</vt:lpstr>
      <vt:lpstr>DMEPOS Example #2</vt:lpstr>
      <vt:lpstr>Provider Review: Inpatient Facility Fees</vt:lpstr>
      <vt:lpstr>Provider Review: Inpatient Facility Fees continued</vt:lpstr>
      <vt:lpstr>ACH Inpatient Facility Example </vt:lpstr>
      <vt:lpstr>ACH Inpatient Facility Example</vt:lpstr>
      <vt:lpstr>ACH Inpatient Facility Example</vt:lpstr>
      <vt:lpstr>ACH Inpatient Facility Example</vt:lpstr>
      <vt:lpstr>ACH Inpatient Facility Example</vt:lpstr>
      <vt:lpstr>ACH Inpatient Facility Example</vt:lpstr>
      <vt:lpstr>PowerPoint Presentation</vt:lpstr>
      <vt:lpstr>Provider Review: Outpatient Facility Fees</vt:lpstr>
      <vt:lpstr>Provider Review: Outpatient Facility Fees</vt:lpstr>
      <vt:lpstr>Provider Review: Outpatient Facility Fees</vt:lpstr>
      <vt:lpstr>Provider Review: Outpatient Facility Fees</vt:lpstr>
      <vt:lpstr>Provider Review: Outpatient Facility Fees</vt:lpstr>
      <vt:lpstr>Provider Review: Outpatient Facility Fees continued</vt:lpstr>
      <vt:lpstr>CAH Outpatient Facility Example </vt:lpstr>
      <vt:lpstr>CAH Outpatient Facility Example </vt:lpstr>
      <vt:lpstr>CAH Outpatient Facility Example</vt:lpstr>
      <vt:lpstr>CAH Outpatient Facility Example</vt:lpstr>
      <vt:lpstr>CAH Outpatient Facility Example</vt:lpstr>
      <vt:lpstr>CAH Outpatient Facility Example</vt:lpstr>
      <vt:lpstr>CAH Outpatient Facility Example</vt:lpstr>
      <vt:lpstr>CAH Outpatient Facility Example</vt:lpstr>
      <vt:lpstr>CAH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Statutory and Regulatory Links</vt:lpstr>
      <vt:lpstr>Statutory and Regulatory Links</vt:lpstr>
      <vt:lpstr>WCB website: www.maine.gov/wcb</vt:lpstr>
      <vt:lpstr>WCB website: www.maine.gov/wcb</vt:lpstr>
      <vt:lpstr>WCB website: www.maine.gov/wcb</vt:lpstr>
      <vt:lpstr>WCB website: Featured Links </vt:lpstr>
      <vt:lpstr>WCB website:  Featured Links</vt:lpstr>
      <vt:lpstr>WCB: Primary Resource</vt:lpstr>
      <vt:lpstr>WCB: Other Resources</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Workers’ Compensation Board</dc:title>
  <dc:creator>Barriere, Kimberlee</dc:creator>
  <cp:lastModifiedBy>Barriere, Kimberlee</cp:lastModifiedBy>
  <cp:revision>294</cp:revision>
  <cp:lastPrinted>2015-01-16T21:38:35Z</cp:lastPrinted>
  <dcterms:created xsi:type="dcterms:W3CDTF">2012-12-05T14:55:24Z</dcterms:created>
  <dcterms:modified xsi:type="dcterms:W3CDTF">2019-01-31T23:59:24Z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TC102862121033</vt:lpwstr>
  </property>
</Properties>
</file>